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6"/>
  </p:notesMasterIdLst>
  <p:handoutMasterIdLst>
    <p:handoutMasterId r:id="rId7"/>
  </p:handoutMasterIdLst>
  <p:sldIdLst>
    <p:sldId id="326" r:id="rId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754" autoAdjust="0"/>
  </p:normalViewPr>
  <p:slideViewPr>
    <p:cSldViewPr snapToGrid="0">
      <p:cViewPr varScale="1">
        <p:scale>
          <a:sx n="59" d="100"/>
          <a:sy n="59" d="100"/>
        </p:scale>
        <p:origin x="96" y="846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5" d="100"/>
          <a:sy n="125" d="100"/>
        </p:scale>
        <p:origin x="400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en-GB" noProof="0" dirty="0"/>
              <a:t>Click here to insert title.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Click here to insert subtitle.</a:t>
            </a:r>
          </a:p>
        </p:txBody>
      </p:sp>
      <p:pic>
        <p:nvPicPr>
          <p:cNvPr id="9" name="Grafický objekt 5">
            <a:extLst>
              <a:ext uri="{FF2B5EF4-FFF2-40B4-BE49-F238E27FC236}">
                <a16:creationId xmlns:a16="http://schemas.microsoft.com/office/drawing/2014/main" id="{D6FB5EA9-F874-4F06-97A8-C555AC1A0C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4000" y="414000"/>
            <a:ext cx="2350800" cy="67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, text –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pic>
        <p:nvPicPr>
          <p:cNvPr id="14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se slide with image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Define footer – presentation title / department</a:t>
            </a:r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 err="1"/>
              <a:t>Click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icon</a:t>
            </a:r>
            <a:r>
              <a:rPr lang="cs-CZ" dirty="0"/>
              <a:t> to insert image</a:t>
            </a: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D6FB5EA9-F874-4F06-97A8-C555AC1A0C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5" y="6127200"/>
            <a:ext cx="1134417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2 slide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cký objekt 5">
            <a:extLst>
              <a:ext uri="{FF2B5EF4-FFF2-40B4-BE49-F238E27FC236}">
                <a16:creationId xmlns:a16="http://schemas.microsoft.com/office/drawing/2014/main" id="{D6FB5EA9-F874-4F06-97A8-C555AC1A0C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59957" y="2477312"/>
            <a:ext cx="5672086" cy="1620000"/>
          </a:xfrm>
          <a:prstGeom prst="rect">
            <a:avLst/>
          </a:prstGeom>
        </p:spPr>
      </p:pic>
      <p:sp>
        <p:nvSpPr>
          <p:cNvPr id="3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r>
              <a:rPr lang="en-US" dirty="0"/>
              <a:t>Define footer – presentation title / department</a:t>
            </a:r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028" y="2285079"/>
            <a:ext cx="8890088" cy="2304838"/>
          </a:xfrm>
          <a:prstGeom prst="rect">
            <a:avLst/>
          </a:prstGeom>
        </p:spPr>
      </p:pic>
      <p:sp>
        <p:nvSpPr>
          <p:cNvPr id="3" name="Zástupný symbol pro zápatí 1">
            <a:extLst>
              <a:ext uri="{FF2B5EF4-FFF2-40B4-BE49-F238E27FC236}">
                <a16:creationId xmlns:a16="http://schemas.microsoft.com/office/drawing/2014/main" id="{960577F5-C87D-4FB3-A6EC-683920A46A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r>
              <a:rPr lang="en-US" dirty="0"/>
              <a:t>Define footer – presentation title / department</a:t>
            </a:r>
          </a:p>
        </p:txBody>
      </p:sp>
      <p:sp>
        <p:nvSpPr>
          <p:cNvPr id="4" name="Zástupný symbol pro číslo snímku 2">
            <a:extLst>
              <a:ext uri="{FF2B5EF4-FFF2-40B4-BE49-F238E27FC236}">
                <a16:creationId xmlns:a16="http://schemas.microsoft.com/office/drawing/2014/main" id="{E6A06815-DCDE-4F9E-B717-D882404D69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8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– inverse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insert title.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here to insert subtitle.</a:t>
            </a:r>
          </a:p>
        </p:txBody>
      </p:sp>
      <p:pic>
        <p:nvPicPr>
          <p:cNvPr id="10" name="Grafický objekt 5">
            <a:extLst>
              <a:ext uri="{FF2B5EF4-FFF2-40B4-BE49-F238E27FC236}">
                <a16:creationId xmlns:a16="http://schemas.microsoft.com/office/drawing/2014/main" id="{D6FB5EA9-F874-4F06-97A8-C555AC1A0C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4000" y="414000"/>
            <a:ext cx="2350800" cy="67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pic>
        <p:nvPicPr>
          <p:cNvPr id="9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2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0000" y="169200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23" name="Zástupný symbol pro obsah 2"/>
          <p:cNvSpPr>
            <a:spLocks noGrp="1"/>
          </p:cNvSpPr>
          <p:nvPr>
            <p:ph idx="28" hasCustomPrompt="1"/>
          </p:nvPr>
        </p:nvSpPr>
        <p:spPr>
          <a:xfrm>
            <a:off x="6251280" y="169027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11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137" y="1695074"/>
            <a:ext cx="5218413" cy="3896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sp>
        <p:nvSpPr>
          <p:cNvPr id="9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idx="28" hasCustomPrompt="1"/>
          </p:nvPr>
        </p:nvSpPr>
        <p:spPr>
          <a:xfrm>
            <a:off x="6251280" y="1667024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 baseline="0"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13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pic>
        <p:nvPicPr>
          <p:cNvPr id="17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 without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4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272212" y="692150"/>
            <a:ext cx="5200987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dirty="0"/>
              <a:t>Second level</a:t>
            </a:r>
            <a:endParaRPr lang="cs-CZ" dirty="0"/>
          </a:p>
          <a:p>
            <a:pPr lvl="2"/>
            <a:r>
              <a:rPr lang="en-GB" dirty="0"/>
              <a:t>Third level</a:t>
            </a:r>
            <a:endParaRPr lang="cs-CZ" dirty="0"/>
          </a:p>
        </p:txBody>
      </p:sp>
      <p:sp>
        <p:nvSpPr>
          <p:cNvPr id="9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137" y="692150"/>
            <a:ext cx="5218413" cy="4899635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0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pic>
        <p:nvPicPr>
          <p:cNvPr id="11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383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58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out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0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7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Click here insert text.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90" r:id="rId3"/>
    <p:sldLayoutId id="2147483685" r:id="rId4"/>
    <p:sldLayoutId id="2147483688" r:id="rId5"/>
    <p:sldLayoutId id="2147483674" r:id="rId6"/>
    <p:sldLayoutId id="2147483673" r:id="rId7"/>
    <p:sldLayoutId id="2147483676" r:id="rId8"/>
    <p:sldLayoutId id="2147483675" r:id="rId9"/>
    <p:sldLayoutId id="2147483677" r:id="rId10"/>
    <p:sldLayoutId id="2147483686" r:id="rId11"/>
    <p:sldLayoutId id="2147483694" r:id="rId12"/>
    <p:sldLayoutId id="2147483692" r:id="rId13"/>
    <p:sldLayoutId id="2147483693" r:id="rId14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6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49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961F43B5-E050-4FB4-93A1-E9DFC4078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6384185" cy="4139998"/>
          </a:xfrm>
        </p:spPr>
        <p:txBody>
          <a:bodyPr/>
          <a:lstStyle/>
          <a:p>
            <a:pPr marL="251460" indent="-179705" algn="just"/>
            <a:r>
              <a:rPr lang="cs-CZ" sz="2000" b="1" dirty="0" err="1">
                <a:ea typeface="+mn-lt"/>
                <a:cs typeface="+mn-lt"/>
              </a:rPr>
              <a:t>Aims</a:t>
            </a:r>
            <a:r>
              <a:rPr lang="cs-CZ" sz="2000" b="1" dirty="0">
                <a:ea typeface="+mn-lt"/>
                <a:cs typeface="+mn-lt"/>
              </a:rPr>
              <a:t>:</a:t>
            </a:r>
            <a:r>
              <a:rPr lang="cs-CZ" sz="2000" dirty="0">
                <a:ea typeface="+mn-lt"/>
                <a:cs typeface="+mn-lt"/>
              </a:rPr>
              <a:t> </a:t>
            </a:r>
            <a:endParaRPr lang="cs-CZ" sz="2000" dirty="0"/>
          </a:p>
          <a:p>
            <a:pPr marL="66675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 err="1">
                <a:ea typeface="+mn-lt"/>
                <a:cs typeface="+mn-lt"/>
              </a:rPr>
              <a:t>using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of</a:t>
            </a:r>
            <a:r>
              <a:rPr lang="cs-CZ" dirty="0">
                <a:ea typeface="+mn-lt"/>
                <a:cs typeface="+mn-lt"/>
              </a:rPr>
              <a:t> 2D and 3D (SSE) </a:t>
            </a:r>
            <a:r>
              <a:rPr lang="cs-CZ" dirty="0" err="1">
                <a:ea typeface="+mn-lt"/>
                <a:cs typeface="+mn-lt"/>
              </a:rPr>
              <a:t>methods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for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preparation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of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modern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drug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forms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tailored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for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individual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patient</a:t>
            </a:r>
            <a:endParaRPr lang="cs-CZ" dirty="0">
              <a:ea typeface="+mn-lt"/>
              <a:cs typeface="Arial"/>
            </a:endParaRPr>
          </a:p>
          <a:p>
            <a:pPr marL="66675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high</a:t>
            </a:r>
            <a:r>
              <a:rPr lang="cs-CZ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cs-CZ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degree</a:t>
            </a:r>
            <a:r>
              <a:rPr lang="cs-CZ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cs-CZ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cs-CZ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cs-CZ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flexibility</a:t>
            </a:r>
            <a:r>
              <a:rPr lang="cs-CZ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+mn-lt"/>
                <a:cs typeface="+mn-lt"/>
              </a:rPr>
              <a:t> </a:t>
            </a:r>
            <a:r>
              <a:rPr lang="cs-CZ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+mn-lt"/>
                <a:cs typeface="+mn-lt"/>
              </a:rPr>
              <a:t>of</a:t>
            </a:r>
            <a:r>
              <a:rPr lang="cs-CZ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+mn-lt"/>
                <a:cs typeface="+mn-lt"/>
              </a:rPr>
              <a:t> </a:t>
            </a:r>
            <a:r>
              <a:rPr lang="cs-CZ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+mn-lt"/>
                <a:cs typeface="+mn-lt"/>
              </a:rPr>
              <a:t>designed</a:t>
            </a:r>
            <a:r>
              <a:rPr lang="cs-CZ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+mn-lt"/>
                <a:cs typeface="+mn-lt"/>
              </a:rPr>
              <a:t> </a:t>
            </a:r>
            <a:r>
              <a:rPr lang="cs-CZ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+mn-lt"/>
                <a:cs typeface="+mn-lt"/>
              </a:rPr>
              <a:t>d</a:t>
            </a:r>
            <a:r>
              <a:rPr lang="cs-CZ" dirty="0" err="1">
                <a:solidFill>
                  <a:srgbClr val="222222"/>
                </a:solidFill>
                <a:latin typeface="arial" panose="020B0604020202020204" pitchFamily="34" charset="0"/>
                <a:ea typeface="+mn-lt"/>
                <a:cs typeface="+mn-lt"/>
              </a:rPr>
              <a:t>rug</a:t>
            </a: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  <a:ea typeface="+mn-lt"/>
                <a:cs typeface="+mn-lt"/>
              </a:rPr>
              <a:t> </a:t>
            </a:r>
            <a:r>
              <a:rPr lang="cs-CZ" dirty="0" err="1">
                <a:solidFill>
                  <a:srgbClr val="222222"/>
                </a:solidFill>
                <a:latin typeface="arial" panose="020B0604020202020204" pitchFamily="34" charset="0"/>
                <a:ea typeface="+mn-lt"/>
                <a:cs typeface="+mn-lt"/>
              </a:rPr>
              <a:t>form</a:t>
            </a: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  <a:ea typeface="+mn-lt"/>
                <a:cs typeface="+mn-lt"/>
              </a:rPr>
              <a:t> </a:t>
            </a:r>
            <a:r>
              <a:rPr lang="cs-CZ" dirty="0">
                <a:ea typeface="+mn-lt"/>
                <a:cs typeface="+mn-lt"/>
              </a:rPr>
              <a:t>(film, </a:t>
            </a:r>
            <a:r>
              <a:rPr lang="cs-CZ" dirty="0" err="1">
                <a:ea typeface="+mn-lt"/>
                <a:cs typeface="+mn-lt"/>
              </a:rPr>
              <a:t>implant</a:t>
            </a:r>
            <a:r>
              <a:rPr lang="cs-CZ" dirty="0">
                <a:ea typeface="+mn-lt"/>
                <a:cs typeface="+mn-lt"/>
              </a:rPr>
              <a:t>, </a:t>
            </a:r>
            <a:r>
              <a:rPr lang="cs-CZ" dirty="0" err="1">
                <a:ea typeface="+mn-lt"/>
                <a:cs typeface="+mn-lt"/>
              </a:rPr>
              <a:t>etc</a:t>
            </a:r>
            <a:r>
              <a:rPr lang="cs-CZ" dirty="0">
                <a:ea typeface="+mn-lt"/>
                <a:cs typeface="+mn-lt"/>
              </a:rPr>
              <a:t>.) in </a:t>
            </a:r>
            <a:r>
              <a:rPr lang="cs-CZ" dirty="0" err="1">
                <a:ea typeface="+mn-lt"/>
                <a:cs typeface="+mn-lt"/>
              </a:rPr>
              <a:t>the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field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of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drug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dosage</a:t>
            </a:r>
            <a:r>
              <a:rPr lang="cs-CZ" dirty="0">
                <a:ea typeface="+mn-lt"/>
                <a:cs typeface="+mn-lt"/>
              </a:rPr>
              <a:t>, </a:t>
            </a:r>
            <a:r>
              <a:rPr lang="cs-CZ" dirty="0" err="1">
                <a:ea typeface="+mn-lt"/>
                <a:cs typeface="+mn-lt"/>
              </a:rPr>
              <a:t>combination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of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drugs</a:t>
            </a:r>
            <a:r>
              <a:rPr lang="cs-CZ" dirty="0">
                <a:ea typeface="+mn-lt"/>
                <a:cs typeface="+mn-lt"/>
              </a:rPr>
              <a:t>, 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size of the dosage form</a:t>
            </a:r>
            <a:r>
              <a:rPr lang="cs-CZ" dirty="0">
                <a:ea typeface="+mn-lt"/>
                <a:cs typeface="+mn-lt"/>
              </a:rPr>
              <a:t>, </a:t>
            </a:r>
            <a:r>
              <a:rPr lang="cs-CZ" dirty="0" err="1">
                <a:ea typeface="+mn-lt"/>
                <a:cs typeface="+mn-lt"/>
              </a:rPr>
              <a:t>etc</a:t>
            </a:r>
            <a:r>
              <a:rPr lang="cs-CZ" dirty="0">
                <a:ea typeface="+mn-lt"/>
                <a:cs typeface="+mn-lt"/>
              </a:rPr>
              <a:t>.</a:t>
            </a:r>
            <a:endParaRPr lang="cs-CZ" b="0" i="0" dirty="0">
              <a:solidFill>
                <a:srgbClr val="222222"/>
              </a:solidFill>
              <a:effectLst/>
              <a:latin typeface="arial" panose="020B0604020202020204" pitchFamily="34" charset="0"/>
              <a:ea typeface="+mn-lt"/>
              <a:cs typeface="Arial"/>
            </a:endParaRPr>
          </a:p>
          <a:p>
            <a:pPr marL="66675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i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ntroducing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new functionalities 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("smart"), taste masking</a:t>
            </a:r>
            <a:r>
              <a:rPr lang="cs-CZ" dirty="0">
                <a:ea typeface="+mn-lt"/>
                <a:cs typeface="+mn-lt"/>
              </a:rPr>
              <a:t>,</a:t>
            </a:r>
            <a:r>
              <a:rPr lang="cs-CZ" b="1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increasing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patient</a:t>
            </a:r>
            <a:r>
              <a:rPr lang="cs-CZ" b="1" dirty="0">
                <a:ea typeface="+mn-lt"/>
                <a:cs typeface="+mn-lt"/>
              </a:rPr>
              <a:t> </a:t>
            </a:r>
            <a:r>
              <a:rPr lang="cs-CZ" b="1" dirty="0" err="1">
                <a:ea typeface="+mn-lt"/>
                <a:cs typeface="+mn-lt"/>
              </a:rPr>
              <a:t>compliance</a:t>
            </a:r>
            <a:endParaRPr lang="cs-CZ" dirty="0">
              <a:cs typeface="Arial"/>
            </a:endParaRPr>
          </a:p>
          <a:p>
            <a:pPr marL="72000" indent="0">
              <a:buNone/>
            </a:pPr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F5E9618-1F04-4119-8AA2-06530F74BD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Department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Pharmaceutical</a:t>
            </a:r>
            <a:r>
              <a:rPr lang="cs-CZ" dirty="0"/>
              <a:t> </a:t>
            </a:r>
            <a:r>
              <a:rPr lang="cs-CZ" altLang="cs-CZ" dirty="0"/>
              <a:t>Technology PHARM MUNI, gajdziokj@pharm.muni.cz</a:t>
            </a:r>
            <a:endParaRPr lang="en-GB" noProof="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F016E47-B6A9-46D5-95AF-A935C5D581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</a:t>
            </a:fld>
            <a:endParaRPr lang="cs-CZ" altLang="cs-CZ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49E862B-6BC2-4CE4-B8ED-1B099DEA64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/>
              <a:t>doc. PharmDr. Jan </a:t>
            </a:r>
            <a:r>
              <a:rPr lang="cs-CZ" dirty="0" err="1"/>
              <a:t>Gajdziok</a:t>
            </a:r>
            <a:r>
              <a:rPr lang="cs-CZ" dirty="0"/>
              <a:t>, Ph.D.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3518DE4C-8C4F-4027-9BE1-081DFEDE3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err="1"/>
              <a:t>Drug</a:t>
            </a:r>
            <a:r>
              <a:rPr lang="cs-CZ" sz="4000" dirty="0"/>
              <a:t> </a:t>
            </a:r>
            <a:r>
              <a:rPr lang="cs-CZ" sz="4000" dirty="0" err="1"/>
              <a:t>Forms</a:t>
            </a:r>
            <a:r>
              <a:rPr lang="cs-CZ" sz="4000" dirty="0"/>
              <a:t> </a:t>
            </a:r>
            <a:r>
              <a:rPr lang="cs-CZ" sz="4000" dirty="0" err="1"/>
              <a:t>for</a:t>
            </a:r>
            <a:r>
              <a:rPr lang="cs-CZ" sz="4000" dirty="0"/>
              <a:t> </a:t>
            </a:r>
            <a:r>
              <a:rPr lang="cs-CZ" sz="4000" dirty="0" err="1"/>
              <a:t>Pe</a:t>
            </a:r>
            <a:r>
              <a:rPr lang="cs-CZ" sz="4000" dirty="0" err="1">
                <a:ea typeface="+mj-lt"/>
                <a:cs typeface="+mj-lt"/>
              </a:rPr>
              <a:t>rsonalized</a:t>
            </a:r>
            <a:r>
              <a:rPr lang="cs-CZ" sz="4000" dirty="0">
                <a:ea typeface="+mj-lt"/>
                <a:cs typeface="+mj-lt"/>
              </a:rPr>
              <a:t> </a:t>
            </a:r>
            <a:r>
              <a:rPr lang="cs-CZ" sz="4000" dirty="0" err="1">
                <a:ea typeface="+mj-lt"/>
                <a:cs typeface="+mj-lt"/>
              </a:rPr>
              <a:t>Medicine</a:t>
            </a:r>
            <a:endParaRPr lang="cs-CZ" dirty="0"/>
          </a:p>
        </p:txBody>
      </p:sp>
      <p:pic>
        <p:nvPicPr>
          <p:cNvPr id="8" name="Obrázek 8" descr="Obsah obrázku snímek obrazovky, počítač, kuchyně&#10;&#10;Popis se vygeneroval automaticky.">
            <a:extLst>
              <a:ext uri="{FF2B5EF4-FFF2-40B4-BE49-F238E27FC236}">
                <a16:creationId xmlns:a16="http://schemas.microsoft.com/office/drawing/2014/main" id="{CAA4E98E-AAD7-4261-9FC9-F0E542F394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3409" y="1441016"/>
            <a:ext cx="2909927" cy="458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07021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_MU_EN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-MUNI-EN.potx" id="{BC282115-A180-49E1-A14D-B4AC5ABB5029}" vid="{AFE5F08F-CA95-4DB0-8243-D429081D816D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3169E21C7415346AEBBFFCC885C37D6" ma:contentTypeVersion="13" ma:contentTypeDescription="Vytvoří nový dokument" ma:contentTypeScope="" ma:versionID="5482126ba0fcec8d43ff3afd00bb9098">
  <xsd:schema xmlns:xsd="http://www.w3.org/2001/XMLSchema" xmlns:xs="http://www.w3.org/2001/XMLSchema" xmlns:p="http://schemas.microsoft.com/office/2006/metadata/properties" xmlns:ns3="2bfc1d89-43b0-459d-8892-4510dfd9cc96" xmlns:ns4="7e1674a5-bbe2-4f3b-9ab5-5ce44c336aaf" targetNamespace="http://schemas.microsoft.com/office/2006/metadata/properties" ma:root="true" ma:fieldsID="11068fe866bb5b7665a90a711b56a4ab" ns3:_="" ns4:_="">
    <xsd:import namespace="2bfc1d89-43b0-459d-8892-4510dfd9cc96"/>
    <xsd:import namespace="7e1674a5-bbe2-4f3b-9ab5-5ce44c336aa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fc1d89-43b0-459d-8892-4510dfd9cc9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1674a5-bbe2-4f3b-9ab5-5ce44c336a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5651CDF-6C55-40C9-8998-B8A9DB0F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fc1d89-43b0-459d-8892-4510dfd9cc96"/>
    <ds:schemaRef ds:uri="7e1674a5-bbe2-4f3b-9ab5-5ce44c336a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729FA1-2D22-4AA3-B8DA-E1A9939488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584F6D-6B7B-421E-9841-9EED16E9E969}">
  <ds:schemaRefs>
    <ds:schemaRef ds:uri="http://purl.org/dc/terms/"/>
    <ds:schemaRef ds:uri="http://www.w3.org/XML/1998/namespace"/>
    <ds:schemaRef ds:uri="http://schemas.microsoft.com/office/2006/metadata/properties"/>
    <ds:schemaRef ds:uri="7e1674a5-bbe2-4f3b-9ab5-5ce44c336aaf"/>
    <ds:schemaRef ds:uri="2bfc1d89-43b0-459d-8892-4510dfd9cc96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prezentace-muni-en</Template>
  <TotalTime>15</TotalTime>
  <Words>100</Words>
  <Application>Microsoft Office PowerPoint</Application>
  <PresentationFormat>Širokoúhlá obrazovka</PresentationFormat>
  <Paragraphs>8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arial</vt:lpstr>
      <vt:lpstr>Tahoma</vt:lpstr>
      <vt:lpstr>Wingdings</vt:lpstr>
      <vt:lpstr>Presentation_MU_EN</vt:lpstr>
      <vt:lpstr>Drug Forms for Personalized Medicine</vt:lpstr>
    </vt:vector>
  </TitlesOfParts>
  <Company>IBA 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MATCH MAKING EVENT</dc:title>
  <dc:creator>Petra Bořilová Linhartová</dc:creator>
  <cp:lastModifiedBy>Simona Kopalová</cp:lastModifiedBy>
  <cp:revision>4</cp:revision>
  <cp:lastPrinted>1601-01-01T00:00:00Z</cp:lastPrinted>
  <dcterms:created xsi:type="dcterms:W3CDTF">2020-11-02T17:33:23Z</dcterms:created>
  <dcterms:modified xsi:type="dcterms:W3CDTF">2020-11-06T08:44:02Z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0x01010053169E21C7415346AEBBFFCC885C37D6</vt:lpwstr>
  </property>
</Properties>
</file>