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73" r:id="rId4"/>
    <p:sldId id="272" r:id="rId5"/>
    <p:sldId id="267" r:id="rId6"/>
    <p:sldId id="271" r:id="rId7"/>
    <p:sldId id="270" r:id="rId8"/>
    <p:sldId id="275" r:id="rId9"/>
    <p:sldId id="274" r:id="rId10"/>
    <p:sldId id="268" r:id="rId11"/>
    <p:sldId id="276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9100DC"/>
    <a:srgbClr val="00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265030-9B72-4975-833F-6F3B82548381}" v="19" dt="2025-02-25T09:01:27.1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9" autoAdjust="0"/>
    <p:restoredTop sz="95768" autoAdjust="0"/>
  </p:normalViewPr>
  <p:slideViewPr>
    <p:cSldViewPr snapToGrid="0">
      <p:cViewPr varScale="1">
        <p:scale>
          <a:sx n="82" d="100"/>
          <a:sy n="82" d="100"/>
        </p:scale>
        <p:origin x="715" y="53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áš Lády" userId="f5052bc5-33ee-4bf9-bf53-85aa9f8417a0" providerId="ADAL" clId="{84265030-9B72-4975-833F-6F3B82548381}"/>
    <pc:docChg chg="undo custSel addSld delSld modSld sldOrd">
      <pc:chgData name="Tomáš Lády" userId="f5052bc5-33ee-4bf9-bf53-85aa9f8417a0" providerId="ADAL" clId="{84265030-9B72-4975-833F-6F3B82548381}" dt="2025-02-25T10:08:22.165" v="9533" actId="20577"/>
      <pc:docMkLst>
        <pc:docMk/>
      </pc:docMkLst>
      <pc:sldChg chg="addSp modSp mod setBg">
        <pc:chgData name="Tomáš Lády" userId="f5052bc5-33ee-4bf9-bf53-85aa9f8417a0" providerId="ADAL" clId="{84265030-9B72-4975-833F-6F3B82548381}" dt="2025-02-20T14:21:25.777" v="6906" actId="14100"/>
        <pc:sldMkLst>
          <pc:docMk/>
          <pc:sldMk cId="3263342447" sldId="256"/>
        </pc:sldMkLst>
        <pc:spChg chg="mod ord">
          <ac:chgData name="Tomáš Lády" userId="f5052bc5-33ee-4bf9-bf53-85aa9f8417a0" providerId="ADAL" clId="{84265030-9B72-4975-833F-6F3B82548381}" dt="2025-02-19T14:08:19.677" v="4" actId="26606"/>
          <ac:spMkLst>
            <pc:docMk/>
            <pc:sldMk cId="3263342447" sldId="256"/>
            <ac:spMk id="3" creationId="{9DAF3088-3E4D-9845-B71B-E817345CD820}"/>
          </ac:spMkLst>
        </pc:spChg>
        <pc:spChg chg="mod">
          <ac:chgData name="Tomáš Lády" userId="f5052bc5-33ee-4bf9-bf53-85aa9f8417a0" providerId="ADAL" clId="{84265030-9B72-4975-833F-6F3B82548381}" dt="2025-02-19T14:12:16.777" v="30" actId="1076"/>
          <ac:spMkLst>
            <pc:docMk/>
            <pc:sldMk cId="3263342447" sldId="256"/>
            <ac:spMk id="4" creationId="{2491EF5B-3067-7546-837B-2D005F3ED499}"/>
          </ac:spMkLst>
        </pc:spChg>
        <pc:spChg chg="mod">
          <ac:chgData name="Tomáš Lády" userId="f5052bc5-33ee-4bf9-bf53-85aa9f8417a0" providerId="ADAL" clId="{84265030-9B72-4975-833F-6F3B82548381}" dt="2025-02-20T09:34:11.651" v="2580" actId="20577"/>
          <ac:spMkLst>
            <pc:docMk/>
            <pc:sldMk cId="3263342447" sldId="256"/>
            <ac:spMk id="5" creationId="{F5FE30CD-8E94-AFC0-681B-CA0599D0EB5E}"/>
          </ac:spMkLst>
        </pc:spChg>
        <pc:spChg chg="add">
          <ac:chgData name="Tomáš Lády" userId="f5052bc5-33ee-4bf9-bf53-85aa9f8417a0" providerId="ADAL" clId="{84265030-9B72-4975-833F-6F3B82548381}" dt="2025-02-19T14:08:19.677" v="4" actId="26606"/>
          <ac:spMkLst>
            <pc:docMk/>
            <pc:sldMk cId="3263342447" sldId="256"/>
            <ac:spMk id="15" creationId="{66D61E08-70C3-48D8-BEA0-787111DC30DA}"/>
          </ac:spMkLst>
        </pc:spChg>
        <pc:spChg chg="add">
          <ac:chgData name="Tomáš Lády" userId="f5052bc5-33ee-4bf9-bf53-85aa9f8417a0" providerId="ADAL" clId="{84265030-9B72-4975-833F-6F3B82548381}" dt="2025-02-19T14:08:19.677" v="4" actId="26606"/>
          <ac:spMkLst>
            <pc:docMk/>
            <pc:sldMk cId="3263342447" sldId="256"/>
            <ac:spMk id="17" creationId="{FC55298F-0AE5-478E-AD2B-03C2614C5833}"/>
          </ac:spMkLst>
        </pc:spChg>
        <pc:spChg chg="add">
          <ac:chgData name="Tomáš Lády" userId="f5052bc5-33ee-4bf9-bf53-85aa9f8417a0" providerId="ADAL" clId="{84265030-9B72-4975-833F-6F3B82548381}" dt="2025-02-19T14:08:19.677" v="4" actId="26606"/>
          <ac:spMkLst>
            <pc:docMk/>
            <pc:sldMk cId="3263342447" sldId="256"/>
            <ac:spMk id="19" creationId="{C180E4EA-0B63-4779-A895-7E90E71088F3}"/>
          </ac:spMkLst>
        </pc:spChg>
        <pc:spChg chg="add">
          <ac:chgData name="Tomáš Lády" userId="f5052bc5-33ee-4bf9-bf53-85aa9f8417a0" providerId="ADAL" clId="{84265030-9B72-4975-833F-6F3B82548381}" dt="2025-02-19T14:08:19.677" v="4" actId="26606"/>
          <ac:spMkLst>
            <pc:docMk/>
            <pc:sldMk cId="3263342447" sldId="256"/>
            <ac:spMk id="21" creationId="{CEE01D9D-3DE8-4EED-B0D3-8F3C79CC7673}"/>
          </ac:spMkLst>
        </pc:spChg>
        <pc:spChg chg="add">
          <ac:chgData name="Tomáš Lády" userId="f5052bc5-33ee-4bf9-bf53-85aa9f8417a0" providerId="ADAL" clId="{84265030-9B72-4975-833F-6F3B82548381}" dt="2025-02-19T14:08:19.677" v="4" actId="26606"/>
          <ac:spMkLst>
            <pc:docMk/>
            <pc:sldMk cId="3263342447" sldId="256"/>
            <ac:spMk id="23" creationId="{89AF5CE9-607F-43F4-8983-DCD6DA4051FD}"/>
          </ac:spMkLst>
        </pc:spChg>
        <pc:spChg chg="add">
          <ac:chgData name="Tomáš Lády" userId="f5052bc5-33ee-4bf9-bf53-85aa9f8417a0" providerId="ADAL" clId="{84265030-9B72-4975-833F-6F3B82548381}" dt="2025-02-19T14:08:19.677" v="4" actId="26606"/>
          <ac:spMkLst>
            <pc:docMk/>
            <pc:sldMk cId="3263342447" sldId="256"/>
            <ac:spMk id="25" creationId="{6EEA2DBD-9E1E-4521-8C01-F32AD18A89E3}"/>
          </ac:spMkLst>
        </pc:spChg>
        <pc:spChg chg="add">
          <ac:chgData name="Tomáš Lády" userId="f5052bc5-33ee-4bf9-bf53-85aa9f8417a0" providerId="ADAL" clId="{84265030-9B72-4975-833F-6F3B82548381}" dt="2025-02-19T14:08:19.677" v="4" actId="26606"/>
          <ac:spMkLst>
            <pc:docMk/>
            <pc:sldMk cId="3263342447" sldId="256"/>
            <ac:spMk id="27" creationId="{15BBD2C1-BA9B-46A9-A27A-33498B169272}"/>
          </ac:spMkLst>
        </pc:spChg>
        <pc:picChg chg="add mod">
          <ac:chgData name="Tomáš Lády" userId="f5052bc5-33ee-4bf9-bf53-85aa9f8417a0" providerId="ADAL" clId="{84265030-9B72-4975-833F-6F3B82548381}" dt="2025-02-20T14:21:25.777" v="6906" actId="14100"/>
          <ac:picMkLst>
            <pc:docMk/>
            <pc:sldMk cId="3263342447" sldId="256"/>
            <ac:picMk id="6" creationId="{14429D5E-B5A5-F92A-7FEA-95C2912A3F3A}"/>
          </ac:picMkLst>
        </pc:picChg>
      </pc:sldChg>
      <pc:sldChg chg="modSp mod">
        <pc:chgData name="Tomáš Lády" userId="f5052bc5-33ee-4bf9-bf53-85aa9f8417a0" providerId="ADAL" clId="{84265030-9B72-4975-833F-6F3B82548381}" dt="2025-02-25T10:02:27.864" v="9520" actId="20577"/>
        <pc:sldMkLst>
          <pc:docMk/>
          <pc:sldMk cId="1285491158" sldId="257"/>
        </pc:sldMkLst>
        <pc:spChg chg="mod">
          <ac:chgData name="Tomáš Lády" userId="f5052bc5-33ee-4bf9-bf53-85aa9f8417a0" providerId="ADAL" clId="{84265030-9B72-4975-833F-6F3B82548381}" dt="2025-02-25T10:02:27.864" v="9520" actId="20577"/>
          <ac:spMkLst>
            <pc:docMk/>
            <pc:sldMk cId="1285491158" sldId="257"/>
            <ac:spMk id="5" creationId="{786F2D38-3FDD-EAAF-C7F5-B68D1ECB2C3A}"/>
          </ac:spMkLst>
        </pc:spChg>
      </pc:sldChg>
      <pc:sldChg chg="modSp mod">
        <pc:chgData name="Tomáš Lády" userId="f5052bc5-33ee-4bf9-bf53-85aa9f8417a0" providerId="ADAL" clId="{84265030-9B72-4975-833F-6F3B82548381}" dt="2025-02-21T08:55:43.418" v="7879" actId="1076"/>
        <pc:sldMkLst>
          <pc:docMk/>
          <pc:sldMk cId="4137629041" sldId="266"/>
        </pc:sldMkLst>
        <pc:spChg chg="mod">
          <ac:chgData name="Tomáš Lády" userId="f5052bc5-33ee-4bf9-bf53-85aa9f8417a0" providerId="ADAL" clId="{84265030-9B72-4975-833F-6F3B82548381}" dt="2025-02-21T08:55:00.888" v="7872" actId="20577"/>
          <ac:spMkLst>
            <pc:docMk/>
            <pc:sldMk cId="4137629041" sldId="266"/>
            <ac:spMk id="5" creationId="{B4979538-AD18-CB9C-537A-E8ACA72650E6}"/>
          </ac:spMkLst>
        </pc:spChg>
        <pc:spChg chg="mod">
          <ac:chgData name="Tomáš Lády" userId="f5052bc5-33ee-4bf9-bf53-85aa9f8417a0" providerId="ADAL" clId="{84265030-9B72-4975-833F-6F3B82548381}" dt="2025-02-21T08:55:34.739" v="7878" actId="1076"/>
          <ac:spMkLst>
            <pc:docMk/>
            <pc:sldMk cId="4137629041" sldId="266"/>
            <ac:spMk id="6" creationId="{71BD14A1-0BE0-8C21-1C58-F24C02705A16}"/>
          </ac:spMkLst>
        </pc:spChg>
        <pc:spChg chg="mod">
          <ac:chgData name="Tomáš Lády" userId="f5052bc5-33ee-4bf9-bf53-85aa9f8417a0" providerId="ADAL" clId="{84265030-9B72-4975-833F-6F3B82548381}" dt="2025-02-21T08:55:28.388" v="7877" actId="1076"/>
          <ac:spMkLst>
            <pc:docMk/>
            <pc:sldMk cId="4137629041" sldId="266"/>
            <ac:spMk id="7" creationId="{491DEBEC-44DD-0C67-6D17-F9F7F2206D01}"/>
          </ac:spMkLst>
        </pc:spChg>
        <pc:picChg chg="mod">
          <ac:chgData name="Tomáš Lády" userId="f5052bc5-33ee-4bf9-bf53-85aa9f8417a0" providerId="ADAL" clId="{84265030-9B72-4975-833F-6F3B82548381}" dt="2025-02-21T08:55:20.844" v="7875" actId="1076"/>
          <ac:picMkLst>
            <pc:docMk/>
            <pc:sldMk cId="4137629041" sldId="266"/>
            <ac:picMk id="13" creationId="{8D350C73-4FF5-73F3-8A38-9E006F9F34DA}"/>
          </ac:picMkLst>
        </pc:picChg>
        <pc:picChg chg="mod">
          <ac:chgData name="Tomáš Lády" userId="f5052bc5-33ee-4bf9-bf53-85aa9f8417a0" providerId="ADAL" clId="{84265030-9B72-4975-833F-6F3B82548381}" dt="2025-02-21T08:55:43.418" v="7879" actId="1076"/>
          <ac:picMkLst>
            <pc:docMk/>
            <pc:sldMk cId="4137629041" sldId="266"/>
            <ac:picMk id="15" creationId="{3B167E6C-565E-3BAE-0669-2FF5193D51DB}"/>
          </ac:picMkLst>
        </pc:picChg>
      </pc:sldChg>
      <pc:sldChg chg="modSp mod">
        <pc:chgData name="Tomáš Lády" userId="f5052bc5-33ee-4bf9-bf53-85aa9f8417a0" providerId="ADAL" clId="{84265030-9B72-4975-833F-6F3B82548381}" dt="2025-02-25T09:56:50.394" v="9397" actId="20577"/>
        <pc:sldMkLst>
          <pc:docMk/>
          <pc:sldMk cId="350244253" sldId="267"/>
        </pc:sldMkLst>
        <pc:spChg chg="mod">
          <ac:chgData name="Tomáš Lády" userId="f5052bc5-33ee-4bf9-bf53-85aa9f8417a0" providerId="ADAL" clId="{84265030-9B72-4975-833F-6F3B82548381}" dt="2025-02-25T09:56:50.394" v="9397" actId="20577"/>
          <ac:spMkLst>
            <pc:docMk/>
            <pc:sldMk cId="350244253" sldId="267"/>
            <ac:spMk id="5" creationId="{786F2D38-3FDD-EAAF-C7F5-B68D1ECB2C3A}"/>
          </ac:spMkLst>
        </pc:spChg>
      </pc:sldChg>
      <pc:sldChg chg="addSp delSp modSp mod ord">
        <pc:chgData name="Tomáš Lády" userId="f5052bc5-33ee-4bf9-bf53-85aa9f8417a0" providerId="ADAL" clId="{84265030-9B72-4975-833F-6F3B82548381}" dt="2025-02-21T09:36:41.115" v="8988" actId="27636"/>
        <pc:sldMkLst>
          <pc:docMk/>
          <pc:sldMk cId="2173089406" sldId="268"/>
        </pc:sldMkLst>
        <pc:spChg chg="mod">
          <ac:chgData name="Tomáš Lády" userId="f5052bc5-33ee-4bf9-bf53-85aa9f8417a0" providerId="ADAL" clId="{84265030-9B72-4975-833F-6F3B82548381}" dt="2025-02-21T09:36:41.115" v="8988" actId="27636"/>
          <ac:spMkLst>
            <pc:docMk/>
            <pc:sldMk cId="2173089406" sldId="268"/>
            <ac:spMk id="5" creationId="{786F2D38-3FDD-EAAF-C7F5-B68D1ECB2C3A}"/>
          </ac:spMkLst>
        </pc:spChg>
      </pc:sldChg>
      <pc:sldChg chg="modSp del mod">
        <pc:chgData name="Tomáš Lády" userId="f5052bc5-33ee-4bf9-bf53-85aa9f8417a0" providerId="ADAL" clId="{84265030-9B72-4975-833F-6F3B82548381}" dt="2025-02-20T11:48:24.428" v="4152" actId="2696"/>
        <pc:sldMkLst>
          <pc:docMk/>
          <pc:sldMk cId="1748163431" sldId="269"/>
        </pc:sldMkLst>
      </pc:sldChg>
      <pc:sldChg chg="addSp modSp mod">
        <pc:chgData name="Tomáš Lády" userId="f5052bc5-33ee-4bf9-bf53-85aa9f8417a0" providerId="ADAL" clId="{84265030-9B72-4975-833F-6F3B82548381}" dt="2025-02-21T09:41:08.053" v="8994" actId="20577"/>
        <pc:sldMkLst>
          <pc:docMk/>
          <pc:sldMk cId="2890007828" sldId="270"/>
        </pc:sldMkLst>
        <pc:spChg chg="add mod">
          <ac:chgData name="Tomáš Lády" userId="f5052bc5-33ee-4bf9-bf53-85aa9f8417a0" providerId="ADAL" clId="{84265030-9B72-4975-833F-6F3B82548381}" dt="2025-02-20T10:08:55.502" v="3081" actId="20577"/>
          <ac:spMkLst>
            <pc:docMk/>
            <pc:sldMk cId="2890007828" sldId="270"/>
            <ac:spMk id="2" creationId="{92C7E214-7079-974A-9001-23430331D12D}"/>
          </ac:spMkLst>
        </pc:spChg>
        <pc:spChg chg="mod">
          <ac:chgData name="Tomáš Lády" userId="f5052bc5-33ee-4bf9-bf53-85aa9f8417a0" providerId="ADAL" clId="{84265030-9B72-4975-833F-6F3B82548381}" dt="2025-02-21T09:41:08.053" v="8994" actId="20577"/>
          <ac:spMkLst>
            <pc:docMk/>
            <pc:sldMk cId="2890007828" sldId="270"/>
            <ac:spMk id="4" creationId="{8909A408-F87B-CC55-AC95-1B34E7362454}"/>
          </ac:spMkLst>
        </pc:spChg>
        <pc:spChg chg="mod">
          <ac:chgData name="Tomáš Lády" userId="f5052bc5-33ee-4bf9-bf53-85aa9f8417a0" providerId="ADAL" clId="{84265030-9B72-4975-833F-6F3B82548381}" dt="2025-02-20T14:00:33.807" v="6597" actId="113"/>
          <ac:spMkLst>
            <pc:docMk/>
            <pc:sldMk cId="2890007828" sldId="270"/>
            <ac:spMk id="5" creationId="{786F2D38-3FDD-EAAF-C7F5-B68D1ECB2C3A}"/>
          </ac:spMkLst>
        </pc:spChg>
      </pc:sldChg>
      <pc:sldChg chg="modSp mod">
        <pc:chgData name="Tomáš Lády" userId="f5052bc5-33ee-4bf9-bf53-85aa9f8417a0" providerId="ADAL" clId="{84265030-9B72-4975-833F-6F3B82548381}" dt="2025-02-25T10:01:22.194" v="9508" actId="20577"/>
        <pc:sldMkLst>
          <pc:docMk/>
          <pc:sldMk cId="584572950" sldId="271"/>
        </pc:sldMkLst>
        <pc:spChg chg="mod">
          <ac:chgData name="Tomáš Lády" userId="f5052bc5-33ee-4bf9-bf53-85aa9f8417a0" providerId="ADAL" clId="{84265030-9B72-4975-833F-6F3B82548381}" dt="2025-02-25T10:01:22.194" v="9508" actId="20577"/>
          <ac:spMkLst>
            <pc:docMk/>
            <pc:sldMk cId="584572950" sldId="271"/>
            <ac:spMk id="5" creationId="{786F2D38-3FDD-EAAF-C7F5-B68D1ECB2C3A}"/>
          </ac:spMkLst>
        </pc:spChg>
      </pc:sldChg>
      <pc:sldChg chg="addSp delSp modSp new mod">
        <pc:chgData name="Tomáš Lády" userId="f5052bc5-33ee-4bf9-bf53-85aa9f8417a0" providerId="ADAL" clId="{84265030-9B72-4975-833F-6F3B82548381}" dt="2025-02-25T09:01:35.506" v="9342" actId="113"/>
        <pc:sldMkLst>
          <pc:docMk/>
          <pc:sldMk cId="906194911" sldId="272"/>
        </pc:sldMkLst>
        <pc:spChg chg="mod">
          <ac:chgData name="Tomáš Lády" userId="f5052bc5-33ee-4bf9-bf53-85aa9f8417a0" providerId="ADAL" clId="{84265030-9B72-4975-833F-6F3B82548381}" dt="2025-02-25T09:01:35.506" v="9342" actId="113"/>
          <ac:spMkLst>
            <pc:docMk/>
            <pc:sldMk cId="906194911" sldId="272"/>
            <ac:spMk id="4" creationId="{AA427F15-BB3F-B609-7CBB-BF4ED446DCBD}"/>
          </ac:spMkLst>
        </pc:spChg>
        <pc:spChg chg="add mod">
          <ac:chgData name="Tomáš Lády" userId="f5052bc5-33ee-4bf9-bf53-85aa9f8417a0" providerId="ADAL" clId="{84265030-9B72-4975-833F-6F3B82548381}" dt="2025-02-20T09:11:11.019" v="2019" actId="20577"/>
          <ac:spMkLst>
            <pc:docMk/>
            <pc:sldMk cId="906194911" sldId="272"/>
            <ac:spMk id="5" creationId="{1DC9965A-BB8A-4E3A-1EC4-1B287CA930EC}"/>
          </ac:spMkLst>
        </pc:spChg>
      </pc:sldChg>
      <pc:sldChg chg="modSp add mod ord">
        <pc:chgData name="Tomáš Lády" userId="f5052bc5-33ee-4bf9-bf53-85aa9f8417a0" providerId="ADAL" clId="{84265030-9B72-4975-833F-6F3B82548381}" dt="2025-02-20T13:41:55.057" v="6085" actId="6549"/>
        <pc:sldMkLst>
          <pc:docMk/>
          <pc:sldMk cId="4257310754" sldId="273"/>
        </pc:sldMkLst>
        <pc:spChg chg="mod">
          <ac:chgData name="Tomáš Lády" userId="f5052bc5-33ee-4bf9-bf53-85aa9f8417a0" providerId="ADAL" clId="{84265030-9B72-4975-833F-6F3B82548381}" dt="2025-02-20T13:41:55.057" v="6085" actId="6549"/>
          <ac:spMkLst>
            <pc:docMk/>
            <pc:sldMk cId="4257310754" sldId="273"/>
            <ac:spMk id="4" creationId="{B3FE43CD-4B44-61BF-4EDA-76442741F6F1}"/>
          </ac:spMkLst>
        </pc:spChg>
        <pc:spChg chg="mod">
          <ac:chgData name="Tomáš Lády" userId="f5052bc5-33ee-4bf9-bf53-85aa9f8417a0" providerId="ADAL" clId="{84265030-9B72-4975-833F-6F3B82548381}" dt="2025-02-20T09:25:22.096" v="2507" actId="6549"/>
          <ac:spMkLst>
            <pc:docMk/>
            <pc:sldMk cId="4257310754" sldId="273"/>
            <ac:spMk id="5" creationId="{83D326BF-CE17-E3C9-0F15-52E134A83AEC}"/>
          </ac:spMkLst>
        </pc:spChg>
      </pc:sldChg>
      <pc:sldChg chg="addSp modSp add mod">
        <pc:chgData name="Tomáš Lády" userId="f5052bc5-33ee-4bf9-bf53-85aa9f8417a0" providerId="ADAL" clId="{84265030-9B72-4975-833F-6F3B82548381}" dt="2025-02-25T10:08:22.165" v="9533" actId="20577"/>
        <pc:sldMkLst>
          <pc:docMk/>
          <pc:sldMk cId="1039894478" sldId="274"/>
        </pc:sldMkLst>
        <pc:spChg chg="mod">
          <ac:chgData name="Tomáš Lády" userId="f5052bc5-33ee-4bf9-bf53-85aa9f8417a0" providerId="ADAL" clId="{84265030-9B72-4975-833F-6F3B82548381}" dt="2025-02-20T10:19:04.597" v="4040" actId="20577"/>
          <ac:spMkLst>
            <pc:docMk/>
            <pc:sldMk cId="1039894478" sldId="274"/>
            <ac:spMk id="4" creationId="{18AF36C7-074A-F9AA-3FC9-BF050FE57AFA}"/>
          </ac:spMkLst>
        </pc:spChg>
        <pc:spChg chg="mod">
          <ac:chgData name="Tomáš Lády" userId="f5052bc5-33ee-4bf9-bf53-85aa9f8417a0" providerId="ADAL" clId="{84265030-9B72-4975-833F-6F3B82548381}" dt="2025-02-25T10:08:22.165" v="9533" actId="20577"/>
          <ac:spMkLst>
            <pc:docMk/>
            <pc:sldMk cId="1039894478" sldId="274"/>
            <ac:spMk id="5" creationId="{93C3680D-E572-E25F-FA68-9698B33A92E1}"/>
          </ac:spMkLst>
        </pc:spChg>
        <pc:picChg chg="add mod">
          <ac:chgData name="Tomáš Lády" userId="f5052bc5-33ee-4bf9-bf53-85aa9f8417a0" providerId="ADAL" clId="{84265030-9B72-4975-833F-6F3B82548381}" dt="2025-02-21T09:26:09.689" v="8104" actId="13822"/>
          <ac:picMkLst>
            <pc:docMk/>
            <pc:sldMk cId="1039894478" sldId="274"/>
            <ac:picMk id="6" creationId="{6FD399FA-CEB3-BF4A-9BE4-83183BD3BBE4}"/>
          </ac:picMkLst>
        </pc:picChg>
      </pc:sldChg>
      <pc:sldChg chg="modSp add mod ord">
        <pc:chgData name="Tomáš Lády" userId="f5052bc5-33ee-4bf9-bf53-85aa9f8417a0" providerId="ADAL" clId="{84265030-9B72-4975-833F-6F3B82548381}" dt="2025-02-21T09:09:55.160" v="8002" actId="20577"/>
        <pc:sldMkLst>
          <pc:docMk/>
          <pc:sldMk cId="378868301" sldId="275"/>
        </pc:sldMkLst>
        <pc:spChg chg="mod">
          <ac:chgData name="Tomáš Lády" userId="f5052bc5-33ee-4bf9-bf53-85aa9f8417a0" providerId="ADAL" clId="{84265030-9B72-4975-833F-6F3B82548381}" dt="2025-02-20T11:48:20.761" v="4151"/>
          <ac:spMkLst>
            <pc:docMk/>
            <pc:sldMk cId="378868301" sldId="275"/>
            <ac:spMk id="4" creationId="{D57F4131-51FF-33DA-5520-14606954A1E0}"/>
          </ac:spMkLst>
        </pc:spChg>
        <pc:spChg chg="mod">
          <ac:chgData name="Tomáš Lády" userId="f5052bc5-33ee-4bf9-bf53-85aa9f8417a0" providerId="ADAL" clId="{84265030-9B72-4975-833F-6F3B82548381}" dt="2025-02-21T09:09:55.160" v="8002" actId="20577"/>
          <ac:spMkLst>
            <pc:docMk/>
            <pc:sldMk cId="378868301" sldId="275"/>
            <ac:spMk id="5" creationId="{55128B3B-494D-7603-3177-CF48BCA08B87}"/>
          </ac:spMkLst>
        </pc:spChg>
      </pc:sldChg>
      <pc:sldChg chg="modSp add mod">
        <pc:chgData name="Tomáš Lády" userId="f5052bc5-33ee-4bf9-bf53-85aa9f8417a0" providerId="ADAL" clId="{84265030-9B72-4975-833F-6F3B82548381}" dt="2025-02-25T09:36:09.048" v="9365" actId="20577"/>
        <pc:sldMkLst>
          <pc:docMk/>
          <pc:sldMk cId="680615728" sldId="276"/>
        </pc:sldMkLst>
        <pc:spChg chg="mod">
          <ac:chgData name="Tomáš Lády" userId="f5052bc5-33ee-4bf9-bf53-85aa9f8417a0" providerId="ADAL" clId="{84265030-9B72-4975-833F-6F3B82548381}" dt="2025-02-20T14:29:35.804" v="6907" actId="1076"/>
          <ac:spMkLst>
            <pc:docMk/>
            <pc:sldMk cId="680615728" sldId="276"/>
            <ac:spMk id="4" creationId="{DD081F30-101E-DEBB-821B-21FA292430D1}"/>
          </ac:spMkLst>
        </pc:spChg>
        <pc:spChg chg="mod">
          <ac:chgData name="Tomáš Lády" userId="f5052bc5-33ee-4bf9-bf53-85aa9f8417a0" providerId="ADAL" clId="{84265030-9B72-4975-833F-6F3B82548381}" dt="2025-02-25T09:36:09.048" v="9365" actId="20577"/>
          <ac:spMkLst>
            <pc:docMk/>
            <pc:sldMk cId="680615728" sldId="276"/>
            <ac:spMk id="5" creationId="{DAC4D0DD-8827-9F56-0337-9BFABE0EA894}"/>
          </ac:spMkLst>
        </pc:spChg>
      </pc:sldChg>
    </pc:docChg>
  </pc:docChgLst>
  <pc:docChgLst>
    <pc:chgData name="Tomáš Lády" userId="f5052bc5-33ee-4bf9-bf53-85aa9f8417a0" providerId="ADAL" clId="{9876D201-4AE0-4382-BBC2-F042A15493C4}"/>
    <pc:docChg chg="undo custSel addSld delSld modSld sldOrd">
      <pc:chgData name="Tomáš Lády" userId="f5052bc5-33ee-4bf9-bf53-85aa9f8417a0" providerId="ADAL" clId="{9876D201-4AE0-4382-BBC2-F042A15493C4}" dt="2025-02-19T13:07:09.272" v="2530" actId="20577"/>
      <pc:docMkLst>
        <pc:docMk/>
      </pc:docMkLst>
      <pc:sldChg chg="modSp mod">
        <pc:chgData name="Tomáš Lády" userId="f5052bc5-33ee-4bf9-bf53-85aa9f8417a0" providerId="ADAL" clId="{9876D201-4AE0-4382-BBC2-F042A15493C4}" dt="2025-02-19T10:33:52.677" v="1899" actId="1076"/>
        <pc:sldMkLst>
          <pc:docMk/>
          <pc:sldMk cId="1285491158" sldId="257"/>
        </pc:sldMkLst>
        <pc:spChg chg="mod">
          <ac:chgData name="Tomáš Lády" userId="f5052bc5-33ee-4bf9-bf53-85aa9f8417a0" providerId="ADAL" clId="{9876D201-4AE0-4382-BBC2-F042A15493C4}" dt="2025-02-19T10:33:50.215" v="1898" actId="1076"/>
          <ac:spMkLst>
            <pc:docMk/>
            <pc:sldMk cId="1285491158" sldId="257"/>
            <ac:spMk id="4" creationId="{8909A408-F87B-CC55-AC95-1B34E7362454}"/>
          </ac:spMkLst>
        </pc:spChg>
        <pc:spChg chg="mod">
          <ac:chgData name="Tomáš Lády" userId="f5052bc5-33ee-4bf9-bf53-85aa9f8417a0" providerId="ADAL" clId="{9876D201-4AE0-4382-BBC2-F042A15493C4}" dt="2025-02-19T10:33:52.677" v="1899" actId="1076"/>
          <ac:spMkLst>
            <pc:docMk/>
            <pc:sldMk cId="1285491158" sldId="257"/>
            <ac:spMk id="5" creationId="{786F2D38-3FDD-EAAF-C7F5-B68D1ECB2C3A}"/>
          </ac:spMkLst>
        </pc:spChg>
      </pc:sldChg>
      <pc:sldChg chg="del">
        <pc:chgData name="Tomáš Lády" userId="f5052bc5-33ee-4bf9-bf53-85aa9f8417a0" providerId="ADAL" clId="{9876D201-4AE0-4382-BBC2-F042A15493C4}" dt="2025-02-19T10:17:05.939" v="524" actId="47"/>
        <pc:sldMkLst>
          <pc:docMk/>
          <pc:sldMk cId="76009289" sldId="261"/>
        </pc:sldMkLst>
      </pc:sldChg>
      <pc:sldChg chg="del">
        <pc:chgData name="Tomáš Lády" userId="f5052bc5-33ee-4bf9-bf53-85aa9f8417a0" providerId="ADAL" clId="{9876D201-4AE0-4382-BBC2-F042A15493C4}" dt="2025-02-19T10:17:04.655" v="523" actId="47"/>
        <pc:sldMkLst>
          <pc:docMk/>
          <pc:sldMk cId="3994695293" sldId="262"/>
        </pc:sldMkLst>
      </pc:sldChg>
      <pc:sldChg chg="addSp delSp modSp mod">
        <pc:chgData name="Tomáš Lády" userId="f5052bc5-33ee-4bf9-bf53-85aa9f8417a0" providerId="ADAL" clId="{9876D201-4AE0-4382-BBC2-F042A15493C4}" dt="2025-02-19T12:17:45.461" v="1907" actId="20577"/>
        <pc:sldMkLst>
          <pc:docMk/>
          <pc:sldMk cId="4137629041" sldId="266"/>
        </pc:sldMkLst>
        <pc:spChg chg="mod">
          <ac:chgData name="Tomáš Lády" userId="f5052bc5-33ee-4bf9-bf53-85aa9f8417a0" providerId="ADAL" clId="{9876D201-4AE0-4382-BBC2-F042A15493C4}" dt="2025-02-19T10:18:38.674" v="641" actId="20577"/>
          <ac:spMkLst>
            <pc:docMk/>
            <pc:sldMk cId="4137629041" sldId="266"/>
            <ac:spMk id="5" creationId="{B4979538-AD18-CB9C-537A-E8ACA72650E6}"/>
          </ac:spMkLst>
        </pc:spChg>
        <pc:spChg chg="mod">
          <ac:chgData name="Tomáš Lády" userId="f5052bc5-33ee-4bf9-bf53-85aa9f8417a0" providerId="ADAL" clId="{9876D201-4AE0-4382-BBC2-F042A15493C4}" dt="2025-02-19T12:17:45.461" v="1907" actId="20577"/>
          <ac:spMkLst>
            <pc:docMk/>
            <pc:sldMk cId="4137629041" sldId="266"/>
            <ac:spMk id="6" creationId="{71BD14A1-0BE0-8C21-1C58-F24C02705A16}"/>
          </ac:spMkLst>
        </pc:spChg>
        <pc:spChg chg="mod">
          <ac:chgData name="Tomáš Lády" userId="f5052bc5-33ee-4bf9-bf53-85aa9f8417a0" providerId="ADAL" clId="{9876D201-4AE0-4382-BBC2-F042A15493C4}" dt="2025-02-19T11:34:59.458" v="1906" actId="20577"/>
          <ac:spMkLst>
            <pc:docMk/>
            <pc:sldMk cId="4137629041" sldId="266"/>
            <ac:spMk id="7" creationId="{491DEBEC-44DD-0C67-6D17-F9F7F2206D01}"/>
          </ac:spMkLst>
        </pc:spChg>
        <pc:picChg chg="add mod">
          <ac:chgData name="Tomáš Lády" userId="f5052bc5-33ee-4bf9-bf53-85aa9f8417a0" providerId="ADAL" clId="{9876D201-4AE0-4382-BBC2-F042A15493C4}" dt="2025-02-19T10:05:34.696" v="53" actId="1076"/>
          <ac:picMkLst>
            <pc:docMk/>
            <pc:sldMk cId="4137629041" sldId="266"/>
            <ac:picMk id="13" creationId="{8D350C73-4FF5-73F3-8A38-9E006F9F34DA}"/>
          </ac:picMkLst>
        </pc:picChg>
        <pc:picChg chg="add mod">
          <ac:chgData name="Tomáš Lády" userId="f5052bc5-33ee-4bf9-bf53-85aa9f8417a0" providerId="ADAL" clId="{9876D201-4AE0-4382-BBC2-F042A15493C4}" dt="2025-02-19T10:05:31.817" v="52" actId="1076"/>
          <ac:picMkLst>
            <pc:docMk/>
            <pc:sldMk cId="4137629041" sldId="266"/>
            <ac:picMk id="15" creationId="{3B167E6C-565E-3BAE-0669-2FF5193D51DB}"/>
          </ac:picMkLst>
        </pc:picChg>
      </pc:sldChg>
      <pc:sldChg chg="modSp add mod">
        <pc:chgData name="Tomáš Lády" userId="f5052bc5-33ee-4bf9-bf53-85aa9f8417a0" providerId="ADAL" clId="{9876D201-4AE0-4382-BBC2-F042A15493C4}" dt="2025-02-19T13:06:06.962" v="2425" actId="20577"/>
        <pc:sldMkLst>
          <pc:docMk/>
          <pc:sldMk cId="350244253" sldId="267"/>
        </pc:sldMkLst>
        <pc:spChg chg="mod">
          <ac:chgData name="Tomáš Lády" userId="f5052bc5-33ee-4bf9-bf53-85aa9f8417a0" providerId="ADAL" clId="{9876D201-4AE0-4382-BBC2-F042A15493C4}" dt="2025-02-19T10:33:57.559" v="1900" actId="1076"/>
          <ac:spMkLst>
            <pc:docMk/>
            <pc:sldMk cId="350244253" sldId="267"/>
            <ac:spMk id="4" creationId="{8909A408-F87B-CC55-AC95-1B34E7362454}"/>
          </ac:spMkLst>
        </pc:spChg>
        <pc:spChg chg="mod">
          <ac:chgData name="Tomáš Lády" userId="f5052bc5-33ee-4bf9-bf53-85aa9f8417a0" providerId="ADAL" clId="{9876D201-4AE0-4382-BBC2-F042A15493C4}" dt="2025-02-19T13:06:06.962" v="2425" actId="20577"/>
          <ac:spMkLst>
            <pc:docMk/>
            <pc:sldMk cId="350244253" sldId="267"/>
            <ac:spMk id="5" creationId="{786F2D38-3FDD-EAAF-C7F5-B68D1ECB2C3A}"/>
          </ac:spMkLst>
        </pc:spChg>
      </pc:sldChg>
      <pc:sldChg chg="modSp add mod ord">
        <pc:chgData name="Tomáš Lády" userId="f5052bc5-33ee-4bf9-bf53-85aa9f8417a0" providerId="ADAL" clId="{9876D201-4AE0-4382-BBC2-F042A15493C4}" dt="2025-02-19T13:00:51.020" v="2045" actId="6549"/>
        <pc:sldMkLst>
          <pc:docMk/>
          <pc:sldMk cId="2173089406" sldId="268"/>
        </pc:sldMkLst>
        <pc:spChg chg="mod">
          <ac:chgData name="Tomáš Lády" userId="f5052bc5-33ee-4bf9-bf53-85aa9f8417a0" providerId="ADAL" clId="{9876D201-4AE0-4382-BBC2-F042A15493C4}" dt="2025-02-19T10:14:51.711" v="341" actId="20577"/>
          <ac:spMkLst>
            <pc:docMk/>
            <pc:sldMk cId="2173089406" sldId="268"/>
            <ac:spMk id="4" creationId="{8909A408-F87B-CC55-AC95-1B34E7362454}"/>
          </ac:spMkLst>
        </pc:spChg>
        <pc:spChg chg="mod">
          <ac:chgData name="Tomáš Lády" userId="f5052bc5-33ee-4bf9-bf53-85aa9f8417a0" providerId="ADAL" clId="{9876D201-4AE0-4382-BBC2-F042A15493C4}" dt="2025-02-19T13:00:51.020" v="2045" actId="6549"/>
          <ac:spMkLst>
            <pc:docMk/>
            <pc:sldMk cId="2173089406" sldId="268"/>
            <ac:spMk id="5" creationId="{786F2D38-3FDD-EAAF-C7F5-B68D1ECB2C3A}"/>
          </ac:spMkLst>
        </pc:spChg>
      </pc:sldChg>
      <pc:sldChg chg="modSp add mod ord">
        <pc:chgData name="Tomáš Lády" userId="f5052bc5-33ee-4bf9-bf53-85aa9f8417a0" providerId="ADAL" clId="{9876D201-4AE0-4382-BBC2-F042A15493C4}" dt="2025-02-19T10:16:25.735" v="480" actId="20577"/>
        <pc:sldMkLst>
          <pc:docMk/>
          <pc:sldMk cId="1748163431" sldId="269"/>
        </pc:sldMkLst>
      </pc:sldChg>
      <pc:sldChg chg="modSp add mod ord">
        <pc:chgData name="Tomáš Lády" userId="f5052bc5-33ee-4bf9-bf53-85aa9f8417a0" providerId="ADAL" clId="{9876D201-4AE0-4382-BBC2-F042A15493C4}" dt="2025-02-19T13:00:38.763" v="2042"/>
        <pc:sldMkLst>
          <pc:docMk/>
          <pc:sldMk cId="2890007828" sldId="270"/>
        </pc:sldMkLst>
        <pc:spChg chg="mod">
          <ac:chgData name="Tomáš Lády" userId="f5052bc5-33ee-4bf9-bf53-85aa9f8417a0" providerId="ADAL" clId="{9876D201-4AE0-4382-BBC2-F042A15493C4}" dt="2025-02-19T10:34:27.559" v="1902" actId="1076"/>
          <ac:spMkLst>
            <pc:docMk/>
            <pc:sldMk cId="2890007828" sldId="270"/>
            <ac:spMk id="4" creationId="{8909A408-F87B-CC55-AC95-1B34E7362454}"/>
          </ac:spMkLst>
        </pc:spChg>
      </pc:sldChg>
      <pc:sldChg chg="modSp add mod ord">
        <pc:chgData name="Tomáš Lády" userId="f5052bc5-33ee-4bf9-bf53-85aa9f8417a0" providerId="ADAL" clId="{9876D201-4AE0-4382-BBC2-F042A15493C4}" dt="2025-02-19T13:07:09.272" v="2530" actId="20577"/>
        <pc:sldMkLst>
          <pc:docMk/>
          <pc:sldMk cId="584572950" sldId="271"/>
        </pc:sldMkLst>
        <pc:spChg chg="mod">
          <ac:chgData name="Tomáš Lády" userId="f5052bc5-33ee-4bf9-bf53-85aa9f8417a0" providerId="ADAL" clId="{9876D201-4AE0-4382-BBC2-F042A15493C4}" dt="2025-02-19T13:07:09.272" v="2530" actId="20577"/>
          <ac:spMkLst>
            <pc:docMk/>
            <pc:sldMk cId="584572950" sldId="271"/>
            <ac:spMk id="5" creationId="{786F2D38-3FDD-EAAF-C7F5-B68D1ECB2C3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2047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1364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90221C04-969E-883F-4C5C-98DCE2E5BA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98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2647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8181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1316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2333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39447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66488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19998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CDFB5469-7B43-0D44-819F-C704135239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17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997">
          <p15:clr>
            <a:srgbClr val="FBAE40"/>
          </p15:clr>
        </p15:guide>
        <p15:guide id="2" pos="43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D911E5E-6197-7848-99A5-8C8627D1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3839D93F-D054-0C49-B5BA-33CA7A41AA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422419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3E1F77B3-EBC6-1040-9535-33D9549B74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797919FE-C3ED-C14E-AED0-882F982294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24329B9F-B123-B646-A47E-27058DD10E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Obrázek 8">
            <a:extLst>
              <a:ext uri="{FF2B5EF4-FFF2-40B4-BE49-F238E27FC236}">
                <a16:creationId xmlns:a16="http://schemas.microsoft.com/office/drawing/2014/main" id="{1109301E-D1AD-0B43-976E-29DC995E1D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3DE62B41-48ED-D243-8CF8-571E1EC807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B2E98577-C944-7148-9D17-F5F41F0E8A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Obrázek 8">
            <a:extLst>
              <a:ext uri="{FF2B5EF4-FFF2-40B4-BE49-F238E27FC236}">
                <a16:creationId xmlns:a16="http://schemas.microsoft.com/office/drawing/2014/main" id="{B0F7ADA8-E0D8-E140-B3EB-7B177B99ED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E49E2218-4CCF-BC44-930E-B31D9BFD89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84321F44-F4CD-1342-9190-83F8027175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00A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82366C8-899C-3046-9F1A-E4AA93091E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221460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A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2C8EF9BC-CA15-F749-AE84-143521C1B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A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5418" cy="593152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CI slide">
    <p:bg>
      <p:bgPr>
        <a:solidFill>
          <a:srgbClr val="00A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2872" y="2021800"/>
            <a:ext cx="4106254" cy="28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9343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07275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7223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pic>
        <p:nvPicPr>
          <p:cNvPr id="5" name="Obrázek 8">
            <a:extLst>
              <a:ext uri="{FF2B5EF4-FFF2-40B4-BE49-F238E27FC236}">
                <a16:creationId xmlns:a16="http://schemas.microsoft.com/office/drawing/2014/main" id="{7EFB032B-BDB9-CAAE-2E1C-24164B4D30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784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4691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742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1377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678" r:id="rId18"/>
    <p:sldLayoutId id="2147483685" r:id="rId19"/>
    <p:sldLayoutId id="2147483674" r:id="rId20"/>
    <p:sldLayoutId id="2147483688" r:id="rId21"/>
    <p:sldLayoutId id="2147483698" r:id="rId22"/>
    <p:sldLayoutId id="2147483673" r:id="rId23"/>
    <p:sldLayoutId id="2147483675" r:id="rId24"/>
    <p:sldLayoutId id="2147483695" r:id="rId25"/>
    <p:sldLayoutId id="2147483677" r:id="rId26"/>
    <p:sldLayoutId id="2147483686" r:id="rId27"/>
    <p:sldLayoutId id="2147483697" r:id="rId28"/>
    <p:sldLayoutId id="2147483690" r:id="rId29"/>
    <p:sldLayoutId id="2147483696" r:id="rId30"/>
    <p:sldLayoutId id="2147483694" r:id="rId31"/>
    <p:sldLayoutId id="2147483692" r:id="rId32"/>
    <p:sldLayoutId id="2147483693" r:id="rId3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unding-tenders/opportunities/docs/2021-2027/horizon/temp-form/af/af_he-msca-pf_en.pdf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Obsah obrázku osoba, černobílá, interiér, oblečení&#10;&#10;Obsah vygenerovaný umělou inteligencí může být nesprávný.">
            <a:extLst>
              <a:ext uri="{FF2B5EF4-FFF2-40B4-BE49-F238E27FC236}">
                <a16:creationId xmlns:a16="http://schemas.microsoft.com/office/drawing/2014/main" id="{14429D5E-B5A5-F92A-7FEA-95C2912A3F3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r="2" b="11760"/>
          <a:stretch/>
        </p:blipFill>
        <p:spPr>
          <a:xfrm>
            <a:off x="5123543" y="-1"/>
            <a:ext cx="7065281" cy="6858001"/>
          </a:xfrm>
          <a:custGeom>
            <a:avLst/>
            <a:gdLst/>
            <a:ahLst/>
            <a:cxnLst/>
            <a:rect l="l" t="t" r="r" b="b"/>
            <a:pathLst>
              <a:path w="7065281" h="6858001">
                <a:moveTo>
                  <a:pt x="379987" y="0"/>
                </a:moveTo>
                <a:lnTo>
                  <a:pt x="7065281" y="0"/>
                </a:lnTo>
                <a:lnTo>
                  <a:pt x="7065281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874" y="2135865"/>
            <a:ext cx="6235787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800" b="1" dirty="0"/>
              <a:t>MSCA</a:t>
            </a:r>
            <a:br>
              <a:rPr lang="en-US" sz="3800" b="1" dirty="0"/>
            </a:br>
            <a:r>
              <a:rPr lang="en-US" sz="3800" b="1" dirty="0"/>
              <a:t>Postdoctoral Fellowships</a:t>
            </a:r>
            <a:br>
              <a:rPr lang="en-US" sz="3800" b="1" dirty="0"/>
            </a:br>
            <a:r>
              <a:rPr lang="en-US" sz="3800" b="1" dirty="0"/>
              <a:t>2025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F5FE30CD-8E94-AFC0-681B-CA0599D0EB5E}"/>
              </a:ext>
            </a:extLst>
          </p:cNvPr>
          <p:cNvSpPr txBox="1"/>
          <p:nvPr/>
        </p:nvSpPr>
        <p:spPr>
          <a:xfrm>
            <a:off x="146354" y="6041362"/>
            <a:ext cx="5113217" cy="5864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cs-CZ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presentation</a:t>
            </a:r>
            <a:r>
              <a:rPr lang="cs-CZ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by SCI MUNI Project Support Office </a:t>
            </a:r>
            <a:br>
              <a:rPr lang="cs-CZ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February 2025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7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9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DAF3088-3E4D-9845-B71B-E817345CD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0DE708CC-0C3F-4567-9698-B54C0F35BD31}" type="slidenum">
              <a:rPr lang="en-US" altLang="cs-CZ" noProof="0">
                <a:solidFill>
                  <a:srgbClr val="FFFFFF"/>
                </a:solidFill>
              </a:rPr>
              <a:pPr defTabSz="914400">
                <a:spcAft>
                  <a:spcPts val="600"/>
                </a:spcAft>
              </a:pPr>
              <a:t>1</a:t>
            </a:fld>
            <a:endParaRPr lang="en-US" altLang="cs-CZ" noProof="0">
              <a:solidFill>
                <a:srgbClr val="FFFFFF"/>
              </a:solidFill>
            </a:endParaRPr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3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5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7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75D545C-D3A2-4912-8804-B9CC394FF1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909A408-F87B-CC55-AC95-1B34E736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473787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MSCA-PF FUNDING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86F2D38-3FDD-EAAF-C7F5-B68D1ECB2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1366488"/>
            <a:ext cx="8573289" cy="486151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400" dirty="0" err="1">
                <a:solidFill>
                  <a:schemeClr val="tx1"/>
                </a:solidFill>
              </a:rPr>
              <a:t>if</a:t>
            </a:r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dirty="0" err="1">
                <a:solidFill>
                  <a:schemeClr val="tx1"/>
                </a:solidFill>
              </a:rPr>
              <a:t>awarded</a:t>
            </a:r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b="1" dirty="0" err="1">
                <a:solidFill>
                  <a:srgbClr val="92D050"/>
                </a:solidFill>
              </a:rPr>
              <a:t>the</a:t>
            </a:r>
            <a:r>
              <a:rPr lang="cs-CZ" sz="2400" b="1" dirty="0">
                <a:solidFill>
                  <a:srgbClr val="92D050"/>
                </a:solidFill>
              </a:rPr>
              <a:t> </a:t>
            </a:r>
            <a:r>
              <a:rPr lang="cs-CZ" sz="2400" b="1" dirty="0" err="1">
                <a:solidFill>
                  <a:srgbClr val="92D050"/>
                </a:solidFill>
              </a:rPr>
              <a:t>candidate</a:t>
            </a:r>
            <a:r>
              <a:rPr lang="cs-CZ" sz="2400" b="1" dirty="0">
                <a:solidFill>
                  <a:srgbClr val="92D050"/>
                </a:solidFill>
              </a:rPr>
              <a:t> </a:t>
            </a:r>
            <a:r>
              <a:rPr lang="cs-CZ" sz="2400" dirty="0" err="1">
                <a:solidFill>
                  <a:schemeClr val="tx1"/>
                </a:solidFill>
              </a:rPr>
              <a:t>receives</a:t>
            </a:r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dirty="0" err="1">
                <a:solidFill>
                  <a:schemeClr val="tx1"/>
                </a:solidFill>
              </a:rPr>
              <a:t>the</a:t>
            </a:r>
            <a:r>
              <a:rPr lang="cs-CZ" sz="2400" dirty="0">
                <a:solidFill>
                  <a:schemeClr val="tx1"/>
                </a:solidFill>
              </a:rPr>
              <a:t> grant </a:t>
            </a:r>
            <a:r>
              <a:rPr lang="cs-CZ" sz="2400" dirty="0" err="1">
                <a:solidFill>
                  <a:schemeClr val="tx1"/>
                </a:solidFill>
              </a:rPr>
              <a:t>consisting</a:t>
            </a:r>
            <a:r>
              <a:rPr lang="cs-CZ" sz="2400" dirty="0">
                <a:solidFill>
                  <a:schemeClr val="tx1"/>
                </a:solidFill>
              </a:rPr>
              <a:t> of: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err="1">
                <a:solidFill>
                  <a:schemeClr val="tx1"/>
                </a:solidFill>
              </a:rPr>
              <a:t>living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allowance</a:t>
            </a:r>
            <a:r>
              <a:rPr lang="cs-CZ" dirty="0">
                <a:solidFill>
                  <a:schemeClr val="tx1"/>
                </a:solidFill>
              </a:rPr>
              <a:t> (= </a:t>
            </a:r>
            <a:r>
              <a:rPr lang="cs-CZ" dirty="0" err="1">
                <a:solidFill>
                  <a:schemeClr val="tx1"/>
                </a:solidFill>
              </a:rPr>
              <a:t>competitive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salary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err="1">
                <a:solidFill>
                  <a:schemeClr val="tx1"/>
                </a:solidFill>
              </a:rPr>
              <a:t>travel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allowance</a:t>
            </a:r>
            <a:endParaRPr lang="cs-CZ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err="1">
                <a:solidFill>
                  <a:schemeClr val="tx1"/>
                </a:solidFill>
              </a:rPr>
              <a:t>family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allowance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if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applicable</a:t>
            </a:r>
            <a:endParaRPr lang="cs-CZ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err="1">
                <a:solidFill>
                  <a:schemeClr val="tx1"/>
                </a:solidFill>
              </a:rPr>
              <a:t>special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needs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if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applicable</a:t>
            </a:r>
            <a:endParaRPr lang="cs-CZ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tx1"/>
                </a:solidFill>
              </a:rPr>
              <a:t>long-term </a:t>
            </a:r>
            <a:r>
              <a:rPr lang="cs-CZ" dirty="0" err="1">
                <a:solidFill>
                  <a:schemeClr val="tx1"/>
                </a:solidFill>
              </a:rPr>
              <a:t>leave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allowances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if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applicable</a:t>
            </a:r>
            <a:endParaRPr lang="cs-CZ" dirty="0">
              <a:solidFill>
                <a:schemeClr val="tx1"/>
              </a:solidFill>
            </a:endParaRPr>
          </a:p>
          <a:p>
            <a:pPr marL="324000" lvl="1" indent="0">
              <a:buNone/>
            </a:pPr>
            <a:endParaRPr lang="cs-CZ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b="1" dirty="0" err="1">
                <a:solidFill>
                  <a:srgbClr val="92D050"/>
                </a:solidFill>
              </a:rPr>
              <a:t>the</a:t>
            </a:r>
            <a:r>
              <a:rPr lang="cs-CZ" sz="2400" b="1" dirty="0">
                <a:solidFill>
                  <a:srgbClr val="92D050"/>
                </a:solidFill>
              </a:rPr>
              <a:t> host </a:t>
            </a:r>
            <a:r>
              <a:rPr lang="cs-CZ" sz="2400" b="1" dirty="0" err="1">
                <a:solidFill>
                  <a:srgbClr val="92D050"/>
                </a:solidFill>
              </a:rPr>
              <a:t>institution</a:t>
            </a:r>
            <a:r>
              <a:rPr lang="cs-CZ" sz="2400" b="1" dirty="0">
                <a:solidFill>
                  <a:srgbClr val="92D050"/>
                </a:solidFill>
              </a:rPr>
              <a:t> </a:t>
            </a:r>
            <a:r>
              <a:rPr lang="cs-CZ" sz="2400" dirty="0" err="1">
                <a:solidFill>
                  <a:schemeClr val="tx1"/>
                </a:solidFill>
              </a:rPr>
              <a:t>receives</a:t>
            </a:r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dirty="0" err="1">
                <a:solidFill>
                  <a:schemeClr val="tx1"/>
                </a:solidFill>
              </a:rPr>
              <a:t>the</a:t>
            </a:r>
            <a:r>
              <a:rPr lang="cs-CZ" sz="2400" dirty="0">
                <a:solidFill>
                  <a:schemeClr val="tx1"/>
                </a:solidFill>
              </a:rPr>
              <a:t> support </a:t>
            </a:r>
            <a:r>
              <a:rPr lang="cs-CZ" sz="2400" dirty="0" err="1">
                <a:solidFill>
                  <a:schemeClr val="tx1"/>
                </a:solidFill>
              </a:rPr>
              <a:t>for</a:t>
            </a:r>
            <a:r>
              <a:rPr lang="cs-CZ" sz="2400" dirty="0">
                <a:solidFill>
                  <a:schemeClr val="tx1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tx1"/>
                </a:solidFill>
              </a:rPr>
              <a:t>RTN (</a:t>
            </a:r>
            <a:r>
              <a:rPr lang="cs-CZ" dirty="0" err="1">
                <a:solidFill>
                  <a:schemeClr val="tx1"/>
                </a:solidFill>
              </a:rPr>
              <a:t>research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training</a:t>
            </a:r>
            <a:r>
              <a:rPr lang="cs-CZ" dirty="0">
                <a:solidFill>
                  <a:schemeClr val="tx1"/>
                </a:solidFill>
              </a:rPr>
              <a:t> and networking) of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candidate</a:t>
            </a:r>
            <a:endParaRPr lang="cs-CZ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tx1"/>
                </a:solidFill>
              </a:rPr>
              <a:t>management and </a:t>
            </a:r>
            <a:r>
              <a:rPr lang="cs-CZ" dirty="0" err="1">
                <a:solidFill>
                  <a:schemeClr val="tx1"/>
                </a:solidFill>
              </a:rPr>
              <a:t>indirect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costs</a:t>
            </a:r>
            <a:br>
              <a:rPr lang="cs-CZ" dirty="0">
                <a:solidFill>
                  <a:srgbClr val="92D050"/>
                </a:solidFill>
              </a:rPr>
            </a:br>
            <a:endParaRPr lang="cs-CZ" i="1" dirty="0">
              <a:solidFill>
                <a:srgbClr val="92D050"/>
              </a:solidFill>
            </a:endParaRPr>
          </a:p>
          <a:p>
            <a:pPr marL="7200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308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FC180-AB48-62AF-7521-99F3BE72C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6942722-2A1A-DD78-32F2-87078CF435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D081F30-101E-DEBB-821B-21FA29243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376910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… BUT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THAT‘s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NOT ALL!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AC4D0DD-8827-9F56-0337-9BFABE0EA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1273182"/>
            <a:ext cx="9758277" cy="5696785"/>
          </a:xfrm>
        </p:spPr>
        <p:txBody>
          <a:bodyPr>
            <a:normAutofit fontScale="4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4500" dirty="0" err="1">
                <a:solidFill>
                  <a:schemeClr val="tx1"/>
                </a:solidFill>
              </a:rPr>
              <a:t>The</a:t>
            </a:r>
            <a:r>
              <a:rPr lang="cs-CZ" sz="4500" dirty="0">
                <a:solidFill>
                  <a:schemeClr val="tx1"/>
                </a:solidFill>
              </a:rPr>
              <a:t> MSCA </a:t>
            </a:r>
            <a:r>
              <a:rPr lang="cs-CZ" sz="4500" dirty="0" err="1">
                <a:solidFill>
                  <a:schemeClr val="tx1"/>
                </a:solidFill>
              </a:rPr>
              <a:t>PFs</a:t>
            </a:r>
            <a:r>
              <a:rPr lang="cs-CZ" sz="4500" dirty="0">
                <a:solidFill>
                  <a:schemeClr val="tx1"/>
                </a:solidFill>
              </a:rPr>
              <a:t> are, </a:t>
            </a:r>
            <a:r>
              <a:rPr lang="cs-CZ" sz="4500" dirty="0" err="1">
                <a:solidFill>
                  <a:schemeClr val="tx1"/>
                </a:solidFill>
              </a:rPr>
              <a:t>admittedly</a:t>
            </a:r>
            <a:r>
              <a:rPr lang="cs-CZ" sz="4500" dirty="0">
                <a:solidFill>
                  <a:schemeClr val="tx1"/>
                </a:solidFill>
              </a:rPr>
              <a:t>, </a:t>
            </a:r>
            <a:r>
              <a:rPr lang="cs-CZ" sz="4500" dirty="0" err="1">
                <a:solidFill>
                  <a:schemeClr val="tx1"/>
                </a:solidFill>
              </a:rPr>
              <a:t>highly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competitive</a:t>
            </a:r>
            <a:r>
              <a:rPr lang="cs-CZ" sz="4500" dirty="0">
                <a:solidFill>
                  <a:schemeClr val="tx1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4500" dirty="0">
                <a:solidFill>
                  <a:schemeClr val="tx1"/>
                </a:solidFill>
              </a:rPr>
              <a:t>in </a:t>
            </a:r>
            <a:r>
              <a:rPr lang="cs-CZ" sz="4500" dirty="0" err="1">
                <a:solidFill>
                  <a:schemeClr val="tx1"/>
                </a:solidFill>
              </a:rPr>
              <a:t>the</a:t>
            </a:r>
            <a:r>
              <a:rPr lang="cs-CZ" sz="4500" dirty="0">
                <a:solidFill>
                  <a:schemeClr val="tx1"/>
                </a:solidFill>
              </a:rPr>
              <a:t> 2024 call, </a:t>
            </a:r>
            <a:r>
              <a:rPr lang="cs-CZ" sz="4500" dirty="0" err="1">
                <a:solidFill>
                  <a:schemeClr val="tx1"/>
                </a:solidFill>
              </a:rPr>
              <a:t>for</a:t>
            </a:r>
            <a:r>
              <a:rPr lang="cs-CZ" sz="4500" dirty="0">
                <a:solidFill>
                  <a:schemeClr val="tx1"/>
                </a:solidFill>
              </a:rPr>
              <a:t> instance, </a:t>
            </a:r>
            <a:r>
              <a:rPr lang="cs-CZ" sz="4500" dirty="0" err="1">
                <a:solidFill>
                  <a:schemeClr val="tx1"/>
                </a:solidFill>
              </a:rPr>
              <a:t>there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were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b="1" dirty="0">
                <a:solidFill>
                  <a:srgbClr val="92D050"/>
                </a:solidFill>
              </a:rPr>
              <a:t>10 360 </a:t>
            </a:r>
            <a:r>
              <a:rPr lang="cs-CZ" sz="4500" b="1" dirty="0" err="1">
                <a:solidFill>
                  <a:srgbClr val="92D050"/>
                </a:solidFill>
              </a:rPr>
              <a:t>submitted</a:t>
            </a:r>
            <a:r>
              <a:rPr lang="cs-CZ" sz="4500" b="1" dirty="0">
                <a:solidFill>
                  <a:srgbClr val="92D050"/>
                </a:solidFill>
              </a:rPr>
              <a:t> </a:t>
            </a:r>
            <a:r>
              <a:rPr lang="cs-CZ" sz="4500" b="1" dirty="0" err="1">
                <a:solidFill>
                  <a:srgbClr val="92D050"/>
                </a:solidFill>
              </a:rPr>
              <a:t>proposals</a:t>
            </a:r>
            <a:r>
              <a:rPr lang="cs-CZ" sz="4500" b="1" dirty="0">
                <a:solidFill>
                  <a:srgbClr val="92D050"/>
                </a:solidFill>
              </a:rPr>
              <a:t> </a:t>
            </a:r>
            <a:r>
              <a:rPr lang="cs-CZ" sz="3500" dirty="0">
                <a:solidFill>
                  <a:schemeClr val="tx1"/>
                </a:solidFill>
              </a:rPr>
              <a:t>(</a:t>
            </a:r>
            <a:r>
              <a:rPr lang="cs-CZ" sz="3500" dirty="0" err="1">
                <a:solidFill>
                  <a:schemeClr val="tx1"/>
                </a:solidFill>
              </a:rPr>
              <a:t>both</a:t>
            </a:r>
            <a:r>
              <a:rPr lang="cs-CZ" sz="3500" dirty="0">
                <a:solidFill>
                  <a:schemeClr val="tx1"/>
                </a:solidFill>
              </a:rPr>
              <a:t> EF &amp; GF)</a:t>
            </a:r>
            <a:endParaRPr lang="cs-CZ" sz="45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4500" b="1" dirty="0">
                <a:solidFill>
                  <a:srgbClr val="92D050"/>
                </a:solidFill>
              </a:rPr>
              <a:t>1696 of </a:t>
            </a:r>
            <a:r>
              <a:rPr lang="cs-CZ" sz="4500" b="1" dirty="0" err="1">
                <a:solidFill>
                  <a:srgbClr val="92D050"/>
                </a:solidFill>
              </a:rPr>
              <a:t>them</a:t>
            </a:r>
            <a:r>
              <a:rPr lang="cs-CZ" sz="4500" b="1" dirty="0">
                <a:solidFill>
                  <a:srgbClr val="92D050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were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selected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for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funding</a:t>
            </a:r>
            <a:endParaRPr lang="cs-CZ" sz="4500" dirty="0">
              <a:solidFill>
                <a:schemeClr val="tx1"/>
              </a:solidFill>
            </a:endParaRPr>
          </a:p>
          <a:p>
            <a:pPr marL="324000" lvl="1" indent="0">
              <a:buNone/>
            </a:pPr>
            <a:r>
              <a:rPr lang="cs-CZ" sz="4500" dirty="0">
                <a:solidFill>
                  <a:schemeClr val="tx1"/>
                </a:solidFill>
              </a:rPr>
              <a:t>= </a:t>
            </a:r>
            <a:r>
              <a:rPr lang="cs-CZ" sz="4500" b="1" dirty="0">
                <a:solidFill>
                  <a:schemeClr val="tx1"/>
                </a:solidFill>
              </a:rPr>
              <a:t>SUCCESS RATE OF ~16,5%</a:t>
            </a:r>
            <a:r>
              <a:rPr lang="cs-CZ" sz="4500" b="1" dirty="0">
                <a:solidFill>
                  <a:srgbClr val="92D050"/>
                </a:solidFill>
              </a:rPr>
              <a:t> </a:t>
            </a:r>
            <a:r>
              <a:rPr lang="cs-CZ" sz="3500" dirty="0">
                <a:solidFill>
                  <a:schemeClr val="tx1"/>
                </a:solidFill>
              </a:rPr>
              <a:t>(</a:t>
            </a:r>
            <a:r>
              <a:rPr lang="cs-CZ" sz="3500" dirty="0" err="1">
                <a:solidFill>
                  <a:schemeClr val="tx1"/>
                </a:solidFill>
              </a:rPr>
              <a:t>which</a:t>
            </a:r>
            <a:r>
              <a:rPr lang="cs-CZ" sz="3500" dirty="0">
                <a:solidFill>
                  <a:schemeClr val="tx1"/>
                </a:solidFill>
              </a:rPr>
              <a:t> </a:t>
            </a:r>
            <a:r>
              <a:rPr lang="cs-CZ" sz="3500" dirty="0" err="1">
                <a:solidFill>
                  <a:schemeClr val="tx1"/>
                </a:solidFill>
              </a:rPr>
              <a:t>is</a:t>
            </a:r>
            <a:r>
              <a:rPr lang="cs-CZ" sz="3500" dirty="0">
                <a:solidFill>
                  <a:schemeClr val="tx1"/>
                </a:solidFill>
              </a:rPr>
              <a:t> not very much, but not </a:t>
            </a:r>
            <a:r>
              <a:rPr lang="cs-CZ" sz="3500" dirty="0" err="1">
                <a:solidFill>
                  <a:schemeClr val="tx1"/>
                </a:solidFill>
              </a:rPr>
              <a:t>impossible</a:t>
            </a:r>
            <a:r>
              <a:rPr lang="cs-CZ" sz="3500" dirty="0">
                <a:solidFill>
                  <a:schemeClr val="tx1"/>
                </a:solidFill>
              </a:rPr>
              <a:t> </a:t>
            </a:r>
            <a:r>
              <a:rPr lang="cs-CZ" sz="3500" dirty="0" err="1">
                <a:solidFill>
                  <a:schemeClr val="tx1"/>
                </a:solidFill>
              </a:rPr>
              <a:t>either</a:t>
            </a:r>
            <a:r>
              <a:rPr lang="cs-CZ" sz="3500" dirty="0">
                <a:solidFill>
                  <a:schemeClr val="tx1"/>
                </a:solidFill>
              </a:rPr>
              <a:t>!)</a:t>
            </a:r>
            <a:endParaRPr lang="cs-CZ" sz="3500" b="1" dirty="0">
              <a:solidFill>
                <a:srgbClr val="92D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4500" dirty="0" err="1">
                <a:solidFill>
                  <a:schemeClr val="tx1"/>
                </a:solidFill>
              </a:rPr>
              <a:t>Also</a:t>
            </a:r>
            <a:r>
              <a:rPr lang="cs-CZ" sz="4500" dirty="0">
                <a:solidFill>
                  <a:schemeClr val="tx1"/>
                </a:solidFill>
              </a:rPr>
              <a:t>, </a:t>
            </a:r>
            <a:r>
              <a:rPr lang="cs-CZ" sz="4500" dirty="0" err="1">
                <a:solidFill>
                  <a:schemeClr val="tx1"/>
                </a:solidFill>
              </a:rPr>
              <a:t>since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we</a:t>
            </a:r>
            <a:r>
              <a:rPr lang="cs-CZ" sz="4500" dirty="0">
                <a:solidFill>
                  <a:schemeClr val="tx1"/>
                </a:solidFill>
              </a:rPr>
              <a:t> are </a:t>
            </a:r>
            <a:r>
              <a:rPr lang="cs-CZ" sz="4500" dirty="0" err="1">
                <a:solidFill>
                  <a:schemeClr val="tx1"/>
                </a:solidFill>
              </a:rPr>
              <a:t>situated</a:t>
            </a:r>
            <a:r>
              <a:rPr lang="cs-CZ" sz="4500" dirty="0">
                <a:solidFill>
                  <a:schemeClr val="tx1"/>
                </a:solidFill>
              </a:rPr>
              <a:t> in </a:t>
            </a:r>
            <a:r>
              <a:rPr lang="cs-CZ" sz="4500" dirty="0" err="1">
                <a:solidFill>
                  <a:schemeClr val="tx1"/>
                </a:solidFill>
              </a:rPr>
              <a:t>the</a:t>
            </a:r>
            <a:r>
              <a:rPr lang="cs-CZ" sz="4500" dirty="0">
                <a:solidFill>
                  <a:schemeClr val="tx1"/>
                </a:solidFill>
              </a:rPr>
              <a:t> Czech Republic (</a:t>
            </a:r>
            <a:r>
              <a:rPr lang="cs-CZ" sz="4500" dirty="0" err="1">
                <a:solidFill>
                  <a:schemeClr val="tx1"/>
                </a:solidFill>
              </a:rPr>
              <a:t>one</a:t>
            </a:r>
            <a:r>
              <a:rPr lang="cs-CZ" sz="4500" dirty="0">
                <a:solidFill>
                  <a:schemeClr val="tx1"/>
                </a:solidFill>
              </a:rPr>
              <a:t> of </a:t>
            </a:r>
            <a:r>
              <a:rPr lang="cs-CZ" sz="4500" dirty="0" err="1">
                <a:solidFill>
                  <a:schemeClr val="tx1"/>
                </a:solidFill>
              </a:rPr>
              <a:t>the</a:t>
            </a:r>
            <a:r>
              <a:rPr lang="cs-CZ" sz="4500" b="1" dirty="0">
                <a:solidFill>
                  <a:srgbClr val="92D050"/>
                </a:solidFill>
              </a:rPr>
              <a:t> </a:t>
            </a:r>
            <a:r>
              <a:rPr lang="cs-CZ" sz="4500" b="1" dirty="0" err="1">
                <a:solidFill>
                  <a:srgbClr val="92D050"/>
                </a:solidFill>
              </a:rPr>
              <a:t>Widening</a:t>
            </a:r>
            <a:r>
              <a:rPr lang="cs-CZ" sz="4500" b="1" dirty="0">
                <a:solidFill>
                  <a:srgbClr val="92D050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countries</a:t>
            </a:r>
            <a:r>
              <a:rPr lang="cs-CZ" sz="4500" dirty="0">
                <a:solidFill>
                  <a:schemeClr val="tx1"/>
                </a:solidFill>
              </a:rPr>
              <a:t>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4500" dirty="0" err="1">
                <a:solidFill>
                  <a:schemeClr val="tx1"/>
                </a:solidFill>
              </a:rPr>
              <a:t>excellent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proposals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ending</a:t>
            </a:r>
            <a:r>
              <a:rPr lang="cs-CZ" sz="4500" dirty="0">
                <a:solidFill>
                  <a:schemeClr val="tx1"/>
                </a:solidFill>
              </a:rPr>
              <a:t> „just </a:t>
            </a:r>
            <a:r>
              <a:rPr lang="cs-CZ" sz="4500" dirty="0" err="1">
                <a:solidFill>
                  <a:schemeClr val="tx1"/>
                </a:solidFill>
              </a:rPr>
              <a:t>below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the</a:t>
            </a:r>
            <a:r>
              <a:rPr lang="cs-CZ" sz="4500" dirty="0">
                <a:solidFill>
                  <a:schemeClr val="tx1"/>
                </a:solidFill>
              </a:rPr>
              <a:t> line“ </a:t>
            </a:r>
            <a:r>
              <a:rPr lang="cs-CZ" sz="4500" dirty="0" err="1">
                <a:solidFill>
                  <a:schemeClr val="tx1"/>
                </a:solidFill>
              </a:rPr>
              <a:t>may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be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eligible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for</a:t>
            </a:r>
            <a:r>
              <a:rPr lang="cs-CZ" sz="4500" dirty="0">
                <a:solidFill>
                  <a:schemeClr val="tx1"/>
                </a:solidFill>
              </a:rPr>
              <a:t> a substitute </a:t>
            </a:r>
          </a:p>
          <a:p>
            <a:pPr marL="324000" lvl="1" indent="0">
              <a:buNone/>
            </a:pPr>
            <a:r>
              <a:rPr lang="cs-CZ" sz="4500" b="1" dirty="0">
                <a:solidFill>
                  <a:schemeClr val="tx1"/>
                </a:solidFill>
              </a:rPr>
              <a:t>	</a:t>
            </a:r>
            <a:r>
              <a:rPr lang="cs-CZ" sz="4500" b="1" dirty="0">
                <a:solidFill>
                  <a:srgbClr val="92D050"/>
                </a:solidFill>
              </a:rPr>
              <a:t>ERA-</a:t>
            </a:r>
            <a:r>
              <a:rPr lang="cs-CZ" sz="4500" b="1" dirty="0" err="1">
                <a:solidFill>
                  <a:srgbClr val="92D050"/>
                </a:solidFill>
              </a:rPr>
              <a:t>Fellowship</a:t>
            </a:r>
            <a:r>
              <a:rPr lang="cs-CZ" sz="4500" b="1" dirty="0">
                <a:solidFill>
                  <a:srgbClr val="92D050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Funding</a:t>
            </a:r>
            <a:r>
              <a:rPr lang="cs-CZ" sz="4500" dirty="0">
                <a:solidFill>
                  <a:schemeClr val="tx1"/>
                </a:solidFill>
              </a:rPr>
              <a:t> (</a:t>
            </a:r>
            <a:r>
              <a:rPr lang="cs-CZ" sz="4500" dirty="0" err="1">
                <a:solidFill>
                  <a:schemeClr val="tx1"/>
                </a:solidFill>
              </a:rPr>
              <a:t>you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apply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for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it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directly</a:t>
            </a:r>
            <a:r>
              <a:rPr lang="cs-CZ" sz="4500" dirty="0">
                <a:solidFill>
                  <a:schemeClr val="tx1"/>
                </a:solidFill>
              </a:rPr>
              <a:t> in </a:t>
            </a:r>
            <a:r>
              <a:rPr lang="cs-CZ" sz="4500" dirty="0" err="1">
                <a:solidFill>
                  <a:schemeClr val="tx1"/>
                </a:solidFill>
              </a:rPr>
              <a:t>the</a:t>
            </a:r>
            <a:r>
              <a:rPr lang="cs-CZ" sz="4500" dirty="0">
                <a:solidFill>
                  <a:schemeClr val="tx1"/>
                </a:solidFill>
              </a:rPr>
              <a:t> MSCA-PF </a:t>
            </a:r>
            <a:r>
              <a:rPr lang="cs-CZ" sz="4500" dirty="0" err="1">
                <a:solidFill>
                  <a:schemeClr val="tx1"/>
                </a:solidFill>
              </a:rPr>
              <a:t>application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form</a:t>
            </a:r>
            <a:r>
              <a:rPr lang="cs-CZ" sz="4500" dirty="0">
                <a:solidFill>
                  <a:schemeClr val="tx1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4500" dirty="0" err="1">
                <a:solidFill>
                  <a:schemeClr val="tx1"/>
                </a:solidFill>
              </a:rPr>
              <a:t>additional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b="1" dirty="0">
                <a:solidFill>
                  <a:srgbClr val="92D050"/>
                </a:solidFill>
              </a:rPr>
              <a:t>41 ERA-</a:t>
            </a:r>
            <a:r>
              <a:rPr lang="cs-CZ" sz="4500" b="1" dirty="0" err="1">
                <a:solidFill>
                  <a:srgbClr val="92D050"/>
                </a:solidFill>
              </a:rPr>
              <a:t>fellowships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were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awarded</a:t>
            </a:r>
            <a:r>
              <a:rPr lang="cs-CZ" sz="4500" dirty="0">
                <a:solidFill>
                  <a:schemeClr val="tx1"/>
                </a:solidFill>
              </a:rPr>
              <a:t> in 2024 call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4500" dirty="0" err="1">
                <a:solidFill>
                  <a:schemeClr val="tx1"/>
                </a:solidFill>
              </a:rPr>
              <a:t>Furthermore</a:t>
            </a:r>
            <a:r>
              <a:rPr lang="cs-CZ" sz="4500" dirty="0">
                <a:solidFill>
                  <a:schemeClr val="tx1"/>
                </a:solidFill>
              </a:rPr>
              <a:t>, any </a:t>
            </a:r>
            <a:r>
              <a:rPr lang="cs-CZ" sz="4500" dirty="0" err="1">
                <a:solidFill>
                  <a:schemeClr val="tx1"/>
                </a:solidFill>
              </a:rPr>
              <a:t>proposal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scoring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over</a:t>
            </a:r>
            <a:r>
              <a:rPr lang="cs-CZ" sz="4500" dirty="0">
                <a:solidFill>
                  <a:schemeClr val="tx1"/>
                </a:solidFill>
              </a:rPr>
              <a:t> 70% </a:t>
            </a:r>
            <a:r>
              <a:rPr lang="cs-CZ" sz="4500" dirty="0" err="1">
                <a:solidFill>
                  <a:schemeClr val="tx1"/>
                </a:solidFill>
              </a:rPr>
              <a:t>may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be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eligible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for</a:t>
            </a:r>
            <a:r>
              <a:rPr lang="cs-CZ" sz="4500" dirty="0">
                <a:solidFill>
                  <a:schemeClr val="tx1"/>
                </a:solidFill>
              </a:rPr>
              <a:t> a substitute </a:t>
            </a:r>
            <a:r>
              <a:rPr lang="cs-CZ" sz="4500" dirty="0" err="1">
                <a:solidFill>
                  <a:schemeClr val="tx1"/>
                </a:solidFill>
              </a:rPr>
              <a:t>funding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from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the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b="1" dirty="0" err="1">
                <a:solidFill>
                  <a:srgbClr val="92D050"/>
                </a:solidFill>
              </a:rPr>
              <a:t>national</a:t>
            </a:r>
            <a:r>
              <a:rPr lang="cs-CZ" sz="4500" b="1" dirty="0">
                <a:solidFill>
                  <a:srgbClr val="92D050"/>
                </a:solidFill>
              </a:rPr>
              <a:t> OP Jan Amos </a:t>
            </a:r>
            <a:r>
              <a:rPr lang="cs-CZ" sz="4500" b="1" dirty="0" err="1">
                <a:solidFill>
                  <a:srgbClr val="92D050"/>
                </a:solidFill>
              </a:rPr>
              <a:t>Komensky</a:t>
            </a:r>
            <a:endParaRPr lang="cs-CZ" sz="4500" b="1" dirty="0">
              <a:solidFill>
                <a:srgbClr val="92D05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4500" b="1" dirty="0" err="1">
                <a:solidFill>
                  <a:schemeClr val="tx1"/>
                </a:solidFill>
              </a:rPr>
              <a:t>the</a:t>
            </a:r>
            <a:r>
              <a:rPr lang="cs-CZ" sz="4500" b="1" dirty="0">
                <a:solidFill>
                  <a:schemeClr val="tx1"/>
                </a:solidFill>
              </a:rPr>
              <a:t> BIG </a:t>
            </a:r>
            <a:r>
              <a:rPr lang="cs-CZ" sz="4500" b="1" dirty="0" err="1">
                <a:solidFill>
                  <a:schemeClr val="tx1"/>
                </a:solidFill>
              </a:rPr>
              <a:t>advantage</a:t>
            </a:r>
            <a:r>
              <a:rPr lang="cs-CZ" sz="4500" b="1" dirty="0">
                <a:solidFill>
                  <a:schemeClr val="tx1"/>
                </a:solidFill>
              </a:rPr>
              <a:t>: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success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rate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is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then</a:t>
            </a:r>
            <a:r>
              <a:rPr lang="cs-CZ" sz="4500" dirty="0">
                <a:solidFill>
                  <a:schemeClr val="tx1"/>
                </a:solidFill>
              </a:rPr>
              <a:t>, by </a:t>
            </a:r>
            <a:r>
              <a:rPr lang="cs-CZ" sz="4500" dirty="0" err="1">
                <a:solidFill>
                  <a:schemeClr val="tx1"/>
                </a:solidFill>
              </a:rPr>
              <a:t>contrast</a:t>
            </a:r>
            <a:r>
              <a:rPr lang="cs-CZ" sz="4500" dirty="0">
                <a:solidFill>
                  <a:schemeClr val="tx1"/>
                </a:solidFill>
              </a:rPr>
              <a:t>, very </a:t>
            </a:r>
            <a:r>
              <a:rPr lang="cs-CZ" sz="4500" dirty="0" err="1">
                <a:solidFill>
                  <a:schemeClr val="tx1"/>
                </a:solidFill>
              </a:rPr>
              <a:t>high</a:t>
            </a:r>
            <a:r>
              <a:rPr lang="cs-CZ" sz="4500" dirty="0">
                <a:solidFill>
                  <a:schemeClr val="tx1"/>
                </a:solidFill>
              </a:rPr>
              <a:t>, </a:t>
            </a:r>
            <a:r>
              <a:rPr lang="cs-CZ" sz="4500" dirty="0" err="1">
                <a:solidFill>
                  <a:schemeClr val="tx1"/>
                </a:solidFill>
              </a:rPr>
              <a:t>around</a:t>
            </a:r>
            <a:r>
              <a:rPr lang="cs-CZ" sz="4500" dirty="0">
                <a:solidFill>
                  <a:schemeClr val="tx1"/>
                </a:solidFill>
              </a:rPr>
              <a:t> 80%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4500" dirty="0" err="1">
                <a:solidFill>
                  <a:schemeClr val="tx1"/>
                </a:solidFill>
              </a:rPr>
              <a:t>currently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available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b="1" dirty="0" err="1">
                <a:solidFill>
                  <a:srgbClr val="FF0000"/>
                </a:solidFill>
              </a:rPr>
              <a:t>only</a:t>
            </a:r>
            <a:r>
              <a:rPr lang="cs-CZ" sz="4500" b="1" dirty="0">
                <a:solidFill>
                  <a:srgbClr val="FF0000"/>
                </a:solidFill>
              </a:rPr>
              <a:t> </a:t>
            </a:r>
            <a:r>
              <a:rPr lang="cs-CZ" sz="4500" b="1" dirty="0" err="1">
                <a:solidFill>
                  <a:srgbClr val="FF0000"/>
                </a:solidFill>
              </a:rPr>
              <a:t>till</a:t>
            </a:r>
            <a:r>
              <a:rPr lang="cs-CZ" sz="4500" b="1" dirty="0">
                <a:solidFill>
                  <a:srgbClr val="FF0000"/>
                </a:solidFill>
              </a:rPr>
              <a:t> August 2026</a:t>
            </a:r>
            <a:r>
              <a:rPr lang="cs-CZ" sz="4500" dirty="0">
                <a:solidFill>
                  <a:schemeClr val="tx1"/>
                </a:solidFill>
              </a:rPr>
              <a:t>, so </a:t>
            </a:r>
            <a:r>
              <a:rPr lang="cs-CZ" sz="4500" dirty="0" err="1">
                <a:solidFill>
                  <a:schemeClr val="tx1"/>
                </a:solidFill>
              </a:rPr>
              <a:t>the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time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is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nigh</a:t>
            </a:r>
            <a:r>
              <a:rPr lang="cs-CZ" sz="4500" dirty="0">
                <a:solidFill>
                  <a:schemeClr val="tx1"/>
                </a:solidFill>
              </a:rPr>
              <a:t>, </a:t>
            </a:r>
            <a:r>
              <a:rPr lang="cs-CZ" sz="4500" dirty="0" err="1">
                <a:solidFill>
                  <a:schemeClr val="tx1"/>
                </a:solidFill>
              </a:rPr>
              <a:t>don‘t</a:t>
            </a:r>
            <a:r>
              <a:rPr lang="cs-CZ" sz="4500" dirty="0">
                <a:solidFill>
                  <a:schemeClr val="tx1"/>
                </a:solidFill>
              </a:rPr>
              <a:t> </a:t>
            </a:r>
            <a:r>
              <a:rPr lang="cs-CZ" sz="4500" dirty="0" err="1">
                <a:solidFill>
                  <a:schemeClr val="tx1"/>
                </a:solidFill>
              </a:rPr>
              <a:t>delay</a:t>
            </a:r>
            <a:r>
              <a:rPr lang="cs-CZ" sz="4500" dirty="0">
                <a:solidFill>
                  <a:schemeClr val="tx1"/>
                </a:solidFill>
              </a:rPr>
              <a:t>!</a:t>
            </a:r>
            <a:br>
              <a:rPr lang="cs-CZ" sz="5000" dirty="0">
                <a:solidFill>
                  <a:srgbClr val="92D050"/>
                </a:solidFill>
              </a:rPr>
            </a:br>
            <a:br>
              <a:rPr lang="cs-CZ" sz="1400" dirty="0">
                <a:solidFill>
                  <a:schemeClr val="tx1"/>
                </a:solidFill>
              </a:rPr>
            </a:br>
            <a:br>
              <a:rPr lang="cs-CZ" sz="1600" dirty="0">
                <a:solidFill>
                  <a:schemeClr val="tx1"/>
                </a:solidFill>
              </a:rPr>
            </a:br>
            <a:br>
              <a:rPr lang="cs-CZ" sz="2200" dirty="0">
                <a:solidFill>
                  <a:schemeClr val="tx1"/>
                </a:solidFill>
              </a:rPr>
            </a:br>
            <a:br>
              <a:rPr lang="cs-CZ" sz="2200" dirty="0">
                <a:solidFill>
                  <a:schemeClr val="tx1"/>
                </a:solidFill>
              </a:rPr>
            </a:b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061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A4C8BBB-EFCE-63E7-C8F6-E7CC6F754B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4979538-AD18-CB9C-537A-E8ACA7265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567" y="450706"/>
            <a:ext cx="9283959" cy="2208654"/>
          </a:xfrm>
        </p:spPr>
        <p:txBody>
          <a:bodyPr>
            <a:normAutofit/>
          </a:bodyPr>
          <a:lstStyle/>
          <a:p>
            <a:pPr marL="72000" indent="0">
              <a:buNone/>
            </a:pPr>
            <a:r>
              <a:rPr lang="cs-CZ" sz="2800" b="1" dirty="0" err="1">
                <a:solidFill>
                  <a:schemeClr val="accent1"/>
                </a:solidFill>
              </a:rPr>
              <a:t>Thank</a:t>
            </a:r>
            <a:r>
              <a:rPr lang="cs-CZ" sz="2800" b="1" dirty="0">
                <a:solidFill>
                  <a:schemeClr val="accent1"/>
                </a:solidFill>
              </a:rPr>
              <a:t> </a:t>
            </a:r>
            <a:r>
              <a:rPr lang="cs-CZ" sz="2800" b="1" dirty="0" err="1">
                <a:solidFill>
                  <a:schemeClr val="accent1"/>
                </a:solidFill>
              </a:rPr>
              <a:t>you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800" b="1" dirty="0" err="1">
                <a:solidFill>
                  <a:schemeClr val="bg1">
                    <a:lumMod val="50000"/>
                  </a:schemeClr>
                </a:solidFill>
              </a:rPr>
              <a:t>for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800" b="1" dirty="0" err="1">
                <a:solidFill>
                  <a:schemeClr val="bg1">
                    <a:lumMod val="50000"/>
                  </a:schemeClr>
                </a:solidFill>
              </a:rPr>
              <a:t>your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800" b="1" dirty="0" err="1">
                <a:solidFill>
                  <a:schemeClr val="bg1">
                    <a:lumMod val="50000"/>
                  </a:schemeClr>
                </a:solidFill>
              </a:rPr>
              <a:t>attention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72000" indent="0">
              <a:buNone/>
            </a:pP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Do </a:t>
            </a:r>
            <a:r>
              <a:rPr lang="cs-CZ" sz="2800" b="1" dirty="0" err="1">
                <a:solidFill>
                  <a:schemeClr val="bg1">
                    <a:lumMod val="50000"/>
                  </a:schemeClr>
                </a:solidFill>
              </a:rPr>
              <a:t>you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800" b="1" dirty="0" err="1">
                <a:solidFill>
                  <a:schemeClr val="bg1">
                    <a:lumMod val="50000"/>
                  </a:schemeClr>
                </a:solidFill>
              </a:rPr>
              <a:t>have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800" b="1" dirty="0">
                <a:solidFill>
                  <a:schemeClr val="accent1"/>
                </a:solidFill>
              </a:rPr>
              <a:t>any </a:t>
            </a:r>
            <a:r>
              <a:rPr lang="cs-CZ" sz="2800" b="1" dirty="0" err="1">
                <a:solidFill>
                  <a:schemeClr val="accent1"/>
                </a:solidFill>
              </a:rPr>
              <a:t>questions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? Do </a:t>
            </a:r>
            <a:r>
              <a:rPr lang="cs-CZ" sz="2800" b="1" dirty="0" err="1">
                <a:solidFill>
                  <a:schemeClr val="bg1">
                    <a:lumMod val="50000"/>
                  </a:schemeClr>
                </a:solidFill>
              </a:rPr>
              <a:t>you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800" b="1" dirty="0" err="1">
                <a:solidFill>
                  <a:srgbClr val="92D050"/>
                </a:solidFill>
              </a:rPr>
              <a:t>consider</a:t>
            </a:r>
            <a:r>
              <a:rPr lang="cs-CZ" sz="2800" b="1" dirty="0">
                <a:solidFill>
                  <a:srgbClr val="92D050"/>
                </a:solidFill>
              </a:rPr>
              <a:t> </a:t>
            </a:r>
            <a:r>
              <a:rPr lang="cs-CZ" sz="2800" b="1" dirty="0" err="1">
                <a:solidFill>
                  <a:srgbClr val="92D050"/>
                </a:solidFill>
              </a:rPr>
              <a:t>applying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marL="72000" indent="0">
              <a:buNone/>
            </a:pPr>
            <a:r>
              <a:rPr lang="cs-CZ" sz="2800" b="1" dirty="0" err="1">
                <a:solidFill>
                  <a:schemeClr val="bg1">
                    <a:lumMod val="50000"/>
                  </a:schemeClr>
                </a:solidFill>
              </a:rPr>
              <a:t>Please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800" b="1" dirty="0" err="1">
                <a:solidFill>
                  <a:schemeClr val="bg1">
                    <a:lumMod val="50000"/>
                  </a:schemeClr>
                </a:solidFill>
              </a:rPr>
              <a:t>don‘t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800" b="1" dirty="0" err="1">
                <a:solidFill>
                  <a:schemeClr val="bg1">
                    <a:lumMod val="50000"/>
                  </a:schemeClr>
                </a:solidFill>
              </a:rPr>
              <a:t>hesitate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 to </a:t>
            </a:r>
            <a:r>
              <a:rPr lang="cs-CZ" sz="2800" b="1" dirty="0" err="1">
                <a:solidFill>
                  <a:schemeClr val="accent1"/>
                </a:solidFill>
              </a:rPr>
              <a:t>contact</a:t>
            </a:r>
            <a:r>
              <a:rPr lang="cs-CZ" sz="2800" b="1" dirty="0">
                <a:solidFill>
                  <a:schemeClr val="accent1"/>
                </a:solidFill>
              </a:rPr>
              <a:t> </a:t>
            </a:r>
            <a:r>
              <a:rPr lang="cs-CZ" sz="2800" b="1" dirty="0" err="1">
                <a:solidFill>
                  <a:schemeClr val="accent1"/>
                </a:solidFill>
              </a:rPr>
              <a:t>us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>!</a:t>
            </a:r>
          </a:p>
          <a:p>
            <a:pPr marL="72000" indent="0">
              <a:buNone/>
            </a:pPr>
            <a:endParaRPr lang="cs-CZ" sz="2800" b="1" dirty="0">
              <a:solidFill>
                <a:schemeClr val="bg1">
                  <a:lumMod val="50000"/>
                </a:schemeClr>
              </a:solidFill>
            </a:endParaRPr>
          </a:p>
          <a:p>
            <a:pPr marL="72000" indent="0">
              <a:buNone/>
            </a:pPr>
            <a:endParaRPr lang="cs-CZ" sz="2800" b="1" dirty="0">
              <a:solidFill>
                <a:schemeClr val="bg1">
                  <a:lumMod val="50000"/>
                </a:schemeClr>
              </a:solidFill>
            </a:endParaRPr>
          </a:p>
          <a:p>
            <a:pPr marL="72000" indent="0">
              <a:buNone/>
            </a:pPr>
            <a:endParaRPr lang="cs-CZ" sz="2800" b="1" dirty="0">
              <a:solidFill>
                <a:schemeClr val="bg1">
                  <a:lumMod val="50000"/>
                </a:schemeClr>
              </a:solidFill>
            </a:endParaRPr>
          </a:p>
          <a:p>
            <a:pPr marL="72000" indent="0">
              <a:buNone/>
            </a:pPr>
            <a:endParaRPr lang="cs-CZ" sz="2800" b="1" dirty="0">
              <a:solidFill>
                <a:schemeClr val="bg1">
                  <a:lumMod val="50000"/>
                </a:schemeClr>
              </a:solidFill>
            </a:endParaRPr>
          </a:p>
          <a:p>
            <a:pPr marL="72000" indent="0">
              <a:buNone/>
            </a:pPr>
            <a:endParaRPr lang="cs-CZ" b="1" dirty="0"/>
          </a:p>
          <a:p>
            <a:pPr marL="72000" indent="0">
              <a:buNone/>
            </a:pPr>
            <a:endParaRPr lang="cs-CZ" b="1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1BD14A1-0BE0-8C21-1C58-F24C02705A16}"/>
              </a:ext>
            </a:extLst>
          </p:cNvPr>
          <p:cNvSpPr txBox="1"/>
          <p:nvPr/>
        </p:nvSpPr>
        <p:spPr>
          <a:xfrm>
            <a:off x="4982546" y="3913497"/>
            <a:ext cx="408680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accent1"/>
                </a:solidFill>
              </a:rPr>
              <a:t>Bc. Tomáš Lády</a:t>
            </a:r>
          </a:p>
          <a:p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Projects</a:t>
            </a:r>
            <a:r>
              <a:rPr lang="cs-CZ" dirty="0"/>
              <a:t> Manager</a:t>
            </a:r>
            <a:br>
              <a:rPr lang="cs-CZ" dirty="0"/>
            </a:br>
            <a:r>
              <a:rPr lang="cs-CZ" sz="1200" dirty="0"/>
              <a:t>(</a:t>
            </a:r>
            <a:r>
              <a:rPr lang="cs-CZ" sz="1200" dirty="0" err="1"/>
              <a:t>for</a:t>
            </a:r>
            <a:r>
              <a:rPr lang="cs-CZ" sz="1200" dirty="0"/>
              <a:t> </a:t>
            </a:r>
            <a:r>
              <a:rPr lang="cs-CZ" sz="1200" dirty="0" err="1"/>
              <a:t>departments</a:t>
            </a:r>
            <a:r>
              <a:rPr lang="cs-CZ" sz="1200" dirty="0"/>
              <a:t> </a:t>
            </a:r>
            <a:r>
              <a:rPr lang="cs-CZ" sz="1200" dirty="0" err="1"/>
              <a:t>at</a:t>
            </a:r>
            <a:r>
              <a:rPr lang="cs-CZ" sz="1200" dirty="0"/>
              <a:t> Campus Kotlářská)</a:t>
            </a:r>
            <a:br>
              <a:rPr lang="cs-CZ" dirty="0"/>
            </a:br>
            <a:br>
              <a:rPr lang="cs-CZ" dirty="0"/>
            </a:br>
            <a:r>
              <a:rPr lang="cs-CZ" dirty="0">
                <a:solidFill>
                  <a:schemeClr val="accent1"/>
                </a:solidFill>
              </a:rPr>
              <a:t>Tel: </a:t>
            </a:r>
            <a:r>
              <a:rPr lang="cs-CZ" dirty="0"/>
              <a:t>+420 549 49 4187</a:t>
            </a:r>
            <a:br>
              <a:rPr lang="cs-CZ" dirty="0"/>
            </a:br>
            <a:r>
              <a:rPr lang="cs-CZ" dirty="0">
                <a:solidFill>
                  <a:schemeClr val="accent1"/>
                </a:solidFill>
              </a:rPr>
              <a:t>E-mail: </a:t>
            </a:r>
            <a:r>
              <a:rPr lang="cs-CZ" dirty="0"/>
              <a:t>lady@sci.muni.cz</a:t>
            </a:r>
          </a:p>
          <a:p>
            <a:r>
              <a:rPr lang="cs-CZ" dirty="0">
                <a:solidFill>
                  <a:schemeClr val="accent1"/>
                </a:solidFill>
              </a:rPr>
              <a:t>In person: </a:t>
            </a:r>
            <a:r>
              <a:rPr lang="cs-CZ" dirty="0"/>
              <a:t>Campus Kotlářská</a:t>
            </a:r>
          </a:p>
          <a:p>
            <a:r>
              <a:rPr lang="cs-CZ" dirty="0" err="1"/>
              <a:t>building</a:t>
            </a:r>
            <a:r>
              <a:rPr lang="cs-CZ" dirty="0"/>
              <a:t> 3, office 01007a</a:t>
            </a:r>
            <a:br>
              <a:rPr lang="cs-CZ" dirty="0"/>
            </a:b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91DEBEC-44DD-0C67-6D17-F9F7F2206D01}"/>
              </a:ext>
            </a:extLst>
          </p:cNvPr>
          <p:cNvSpPr txBox="1"/>
          <p:nvPr/>
        </p:nvSpPr>
        <p:spPr>
          <a:xfrm>
            <a:off x="895739" y="3913497"/>
            <a:ext cx="369775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accent1"/>
                </a:solidFill>
              </a:rPr>
              <a:t>Mgr. Kateřina Ježová, Ph.D.</a:t>
            </a:r>
          </a:p>
          <a:p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Projects</a:t>
            </a:r>
            <a:r>
              <a:rPr lang="cs-CZ" dirty="0"/>
              <a:t> Manager</a:t>
            </a:r>
          </a:p>
          <a:p>
            <a:r>
              <a:rPr lang="cs-CZ" sz="1200" dirty="0"/>
              <a:t>(</a:t>
            </a:r>
            <a:r>
              <a:rPr lang="cs-CZ" sz="1200" dirty="0" err="1"/>
              <a:t>for</a:t>
            </a:r>
            <a:r>
              <a:rPr lang="cs-CZ" sz="1200" dirty="0"/>
              <a:t> </a:t>
            </a:r>
            <a:r>
              <a:rPr lang="cs-CZ" sz="1200" dirty="0" err="1"/>
              <a:t>departments</a:t>
            </a:r>
            <a:r>
              <a:rPr lang="cs-CZ" sz="1200" dirty="0"/>
              <a:t> </a:t>
            </a:r>
            <a:r>
              <a:rPr lang="cs-CZ" sz="1200" dirty="0" err="1"/>
              <a:t>at</a:t>
            </a:r>
            <a:r>
              <a:rPr lang="cs-CZ" sz="1200" dirty="0"/>
              <a:t> University Campus Bohunice)</a:t>
            </a:r>
          </a:p>
          <a:p>
            <a:endParaRPr lang="cs-CZ" dirty="0"/>
          </a:p>
          <a:p>
            <a:r>
              <a:rPr lang="cs-CZ" dirty="0">
                <a:solidFill>
                  <a:schemeClr val="accent1"/>
                </a:solidFill>
              </a:rPr>
              <a:t>Tel: </a:t>
            </a:r>
            <a:r>
              <a:rPr lang="cs-CZ" dirty="0"/>
              <a:t>+420 549 49 6662</a:t>
            </a:r>
            <a:br>
              <a:rPr lang="cs-CZ" dirty="0"/>
            </a:br>
            <a:r>
              <a:rPr lang="cs-CZ" dirty="0">
                <a:solidFill>
                  <a:schemeClr val="accent1"/>
                </a:solidFill>
              </a:rPr>
              <a:t>E-mail: </a:t>
            </a:r>
            <a:r>
              <a:rPr lang="cs-CZ" dirty="0"/>
              <a:t>jezova@sci.muni.cz</a:t>
            </a:r>
          </a:p>
          <a:p>
            <a:r>
              <a:rPr lang="cs-CZ" dirty="0">
                <a:solidFill>
                  <a:schemeClr val="accent1"/>
                </a:solidFill>
              </a:rPr>
              <a:t>In person: </a:t>
            </a:r>
            <a:r>
              <a:rPr lang="cs-CZ" dirty="0"/>
              <a:t>Campus Kotlářská</a:t>
            </a:r>
          </a:p>
          <a:p>
            <a:r>
              <a:rPr lang="cs-CZ" dirty="0" err="1"/>
              <a:t>building</a:t>
            </a:r>
            <a:r>
              <a:rPr lang="cs-CZ" dirty="0"/>
              <a:t> 3, office 01007a</a:t>
            </a:r>
          </a:p>
          <a:p>
            <a:endParaRPr lang="cs-CZ" dirty="0"/>
          </a:p>
        </p:txBody>
      </p:sp>
      <p:pic>
        <p:nvPicPr>
          <p:cNvPr id="13" name="Obrázek 12" descr="Obsah obrázku osoba, Lidská tvář, oblečení, Brada&#10;&#10;Obsah vygenerovaný umělou inteligencí může být nesprávný.">
            <a:extLst>
              <a:ext uri="{FF2B5EF4-FFF2-40B4-BE49-F238E27FC236}">
                <a16:creationId xmlns:a16="http://schemas.microsoft.com/office/drawing/2014/main" id="{8D350C73-4FF5-73F3-8A38-9E006F9F34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739" y="2696487"/>
            <a:ext cx="969150" cy="1068340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5" name="Obrázek 14" descr="Obsah obrázku Lidská tvář, oblečení, osoba, košile/tričko&#10;&#10;Obsah vygenerovaný umělou inteligencí může být nesprávný.">
            <a:extLst>
              <a:ext uri="{FF2B5EF4-FFF2-40B4-BE49-F238E27FC236}">
                <a16:creationId xmlns:a16="http://schemas.microsoft.com/office/drawing/2014/main" id="{3B167E6C-565E-3BAE-0669-2FF5193D5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546" y="2792658"/>
            <a:ext cx="969150" cy="96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62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75D545C-D3A2-4912-8804-B9CC394FF1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909A408-F87B-CC55-AC95-1B34E736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309650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WHAT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is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an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MSCA-PF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86F2D38-3FDD-EAAF-C7F5-B68D1ECB2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1179851"/>
            <a:ext cx="9357061" cy="5155635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800" dirty="0"/>
              <a:t>a part of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bigger</a:t>
            </a:r>
            <a:r>
              <a:rPr lang="cs-CZ" sz="2800" dirty="0"/>
              <a:t> EU </a:t>
            </a:r>
            <a:r>
              <a:rPr lang="cs-CZ" sz="2800" dirty="0" err="1"/>
              <a:t>programme</a:t>
            </a:r>
            <a:r>
              <a:rPr lang="cs-CZ" sz="2800" dirty="0"/>
              <a:t> </a:t>
            </a:r>
            <a:r>
              <a:rPr lang="cs-CZ" sz="2800" b="1" i="1" dirty="0">
                <a:solidFill>
                  <a:schemeClr val="accent1"/>
                </a:solidFill>
              </a:rPr>
              <a:t>Marie </a:t>
            </a:r>
            <a:r>
              <a:rPr lang="cs-CZ" sz="2800" b="1" i="1" dirty="0" err="1">
                <a:solidFill>
                  <a:schemeClr val="accent1"/>
                </a:solidFill>
              </a:rPr>
              <a:t>Sklodowska</a:t>
            </a:r>
            <a:r>
              <a:rPr lang="cs-CZ" sz="2800" b="1" i="1" dirty="0">
                <a:solidFill>
                  <a:schemeClr val="accent1"/>
                </a:solidFill>
              </a:rPr>
              <a:t>-Curie </a:t>
            </a:r>
            <a:r>
              <a:rPr lang="cs-CZ" sz="2800" b="1" i="1" dirty="0" err="1">
                <a:solidFill>
                  <a:schemeClr val="accent1"/>
                </a:solidFill>
              </a:rPr>
              <a:t>Actions</a:t>
            </a:r>
            <a:endParaRPr lang="cs-CZ" sz="2800" b="1" i="1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800" dirty="0"/>
              <a:t>a </a:t>
            </a:r>
            <a:r>
              <a:rPr lang="cs-CZ" sz="2800" dirty="0" err="1"/>
              <a:t>prestigious</a:t>
            </a:r>
            <a:r>
              <a:rPr lang="cs-CZ" sz="2800" dirty="0"/>
              <a:t> grant </a:t>
            </a:r>
            <a:r>
              <a:rPr lang="cs-CZ" sz="2800" dirty="0" err="1"/>
              <a:t>scheme</a:t>
            </a:r>
            <a:r>
              <a:rPr lang="cs-CZ" sz="2800" dirty="0"/>
              <a:t> </a:t>
            </a:r>
            <a:r>
              <a:rPr lang="cs-CZ" sz="2800" dirty="0" err="1"/>
              <a:t>for</a:t>
            </a:r>
            <a:r>
              <a:rPr lang="cs-CZ" sz="2800" dirty="0"/>
              <a:t> </a:t>
            </a:r>
            <a:r>
              <a:rPr lang="cs-CZ" sz="2800" b="1" dirty="0">
                <a:solidFill>
                  <a:schemeClr val="accent1"/>
                </a:solidFill>
              </a:rPr>
              <a:t>support of </a:t>
            </a:r>
            <a:r>
              <a:rPr lang="cs-CZ" sz="2800" b="1" dirty="0" err="1">
                <a:solidFill>
                  <a:schemeClr val="accent1"/>
                </a:solidFill>
              </a:rPr>
              <a:t>researchers</a:t>
            </a:r>
            <a:r>
              <a:rPr lang="cs-CZ" sz="2800" b="1" dirty="0">
                <a:solidFill>
                  <a:schemeClr val="accent1"/>
                </a:solidFill>
              </a:rPr>
              <a:t> </a:t>
            </a:r>
            <a:r>
              <a:rPr lang="cs-CZ" sz="2800" dirty="0"/>
              <a:t>in early </a:t>
            </a:r>
            <a:r>
              <a:rPr lang="cs-CZ" sz="2800" dirty="0" err="1"/>
              <a:t>stages</a:t>
            </a:r>
            <a:r>
              <a:rPr lang="cs-CZ" sz="2800" dirty="0"/>
              <a:t> of </a:t>
            </a:r>
            <a:r>
              <a:rPr lang="cs-CZ" sz="2800" dirty="0" err="1"/>
              <a:t>their</a:t>
            </a:r>
            <a:r>
              <a:rPr lang="cs-CZ" sz="2800" dirty="0"/>
              <a:t> </a:t>
            </a:r>
            <a:r>
              <a:rPr lang="cs-CZ" sz="2800" dirty="0" err="1"/>
              <a:t>scientific</a:t>
            </a:r>
            <a:r>
              <a:rPr lang="cs-CZ" sz="2800" dirty="0"/>
              <a:t> </a:t>
            </a:r>
            <a:r>
              <a:rPr lang="cs-CZ" sz="2800" dirty="0" err="1"/>
              <a:t>career</a:t>
            </a:r>
            <a:endParaRPr lang="cs-CZ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800" dirty="0"/>
              <a:t>a </a:t>
            </a:r>
            <a:r>
              <a:rPr lang="cs-CZ" sz="2800" b="1" dirty="0" err="1">
                <a:solidFill>
                  <a:schemeClr val="accent1"/>
                </a:solidFill>
              </a:rPr>
              <a:t>great</a:t>
            </a:r>
            <a:r>
              <a:rPr lang="cs-CZ" sz="2800" b="1" dirty="0">
                <a:solidFill>
                  <a:schemeClr val="accent1"/>
                </a:solidFill>
              </a:rPr>
              <a:t> </a:t>
            </a:r>
            <a:r>
              <a:rPr lang="cs-CZ" sz="2800" b="1" dirty="0" err="1">
                <a:solidFill>
                  <a:schemeClr val="accent1"/>
                </a:solidFill>
              </a:rPr>
              <a:t>opportunity</a:t>
            </a:r>
            <a:r>
              <a:rPr lang="cs-CZ" sz="2800" b="1" dirty="0">
                <a:solidFill>
                  <a:schemeClr val="accent1"/>
                </a:solidFill>
              </a:rPr>
              <a:t> </a:t>
            </a:r>
            <a:r>
              <a:rPr lang="cs-CZ" sz="2800" dirty="0"/>
              <a:t>to </a:t>
            </a:r>
            <a:r>
              <a:rPr lang="cs-CZ" sz="2800" dirty="0" err="1"/>
              <a:t>receive</a:t>
            </a:r>
            <a:r>
              <a:rPr lang="cs-CZ" sz="2800" dirty="0"/>
              <a:t> a </a:t>
            </a:r>
            <a:r>
              <a:rPr lang="cs-CZ" sz="2800" dirty="0" err="1"/>
              <a:t>generous</a:t>
            </a:r>
            <a:r>
              <a:rPr lang="cs-CZ" sz="2800" dirty="0"/>
              <a:t> </a:t>
            </a:r>
            <a:r>
              <a:rPr lang="cs-CZ" sz="2800" dirty="0" err="1"/>
              <a:t>financial</a:t>
            </a:r>
            <a:r>
              <a:rPr lang="cs-CZ" sz="2800" dirty="0"/>
              <a:t> support </a:t>
            </a:r>
            <a:r>
              <a:rPr lang="cs-CZ" sz="2800" dirty="0" err="1"/>
              <a:t>for</a:t>
            </a:r>
            <a:r>
              <a:rPr lang="cs-CZ" sz="2800" dirty="0"/>
              <a:t> a </a:t>
            </a:r>
            <a:r>
              <a:rPr lang="cs-CZ" sz="2800" dirty="0" err="1"/>
              <a:t>comprehensive</a:t>
            </a:r>
            <a:r>
              <a:rPr lang="cs-CZ" sz="2800" dirty="0"/>
              <a:t> </a:t>
            </a:r>
            <a:r>
              <a:rPr lang="cs-CZ" sz="2800" dirty="0" err="1"/>
              <a:t>professional</a:t>
            </a:r>
            <a:r>
              <a:rPr lang="cs-CZ" sz="2800" dirty="0"/>
              <a:t> development and </a:t>
            </a:r>
            <a:r>
              <a:rPr lang="cs-CZ" sz="2800" dirty="0" err="1"/>
              <a:t>starting</a:t>
            </a:r>
            <a:r>
              <a:rPr lang="cs-CZ" sz="2800" dirty="0"/>
              <a:t> a </a:t>
            </a:r>
            <a:r>
              <a:rPr lang="cs-CZ" sz="2800" dirty="0" err="1"/>
              <a:t>research</a:t>
            </a:r>
            <a:r>
              <a:rPr lang="cs-CZ" sz="2800" dirty="0"/>
              <a:t> in a </a:t>
            </a:r>
            <a:r>
              <a:rPr lang="cs-CZ" sz="2800" dirty="0" err="1"/>
              <a:t>new</a:t>
            </a:r>
            <a:r>
              <a:rPr lang="cs-CZ" sz="2800" dirty="0"/>
              <a:t> </a:t>
            </a:r>
            <a:r>
              <a:rPr lang="cs-CZ" sz="2800" dirty="0" err="1"/>
              <a:t>topic</a:t>
            </a:r>
            <a:r>
              <a:rPr lang="cs-CZ" sz="2800" dirty="0"/>
              <a:t>/</a:t>
            </a:r>
            <a:r>
              <a:rPr lang="cs-CZ" sz="2800" dirty="0" err="1"/>
              <a:t>field</a:t>
            </a:r>
            <a:r>
              <a:rPr lang="cs-CZ" sz="2800" dirty="0"/>
              <a:t> – </a:t>
            </a:r>
            <a:r>
              <a:rPr lang="cs-CZ" sz="2800" b="1" dirty="0" err="1">
                <a:solidFill>
                  <a:srgbClr val="92D050"/>
                </a:solidFill>
              </a:rPr>
              <a:t>including</a:t>
            </a:r>
            <a:r>
              <a:rPr lang="cs-CZ" sz="2800" b="1" dirty="0">
                <a:solidFill>
                  <a:srgbClr val="92D050"/>
                </a:solidFill>
              </a:rPr>
              <a:t> </a:t>
            </a:r>
            <a:r>
              <a:rPr lang="cs-CZ" sz="2800" b="1" dirty="0" err="1">
                <a:solidFill>
                  <a:srgbClr val="92D050"/>
                </a:solidFill>
              </a:rPr>
              <a:t>alternative</a:t>
            </a:r>
            <a:r>
              <a:rPr lang="cs-CZ" sz="2800" b="1" dirty="0">
                <a:solidFill>
                  <a:srgbClr val="92D050"/>
                </a:solidFill>
              </a:rPr>
              <a:t> grant support </a:t>
            </a:r>
            <a:r>
              <a:rPr lang="cs-CZ" sz="2800" b="1" dirty="0" err="1">
                <a:solidFill>
                  <a:srgbClr val="92D050"/>
                </a:solidFill>
              </a:rPr>
              <a:t>schemes</a:t>
            </a:r>
            <a:r>
              <a:rPr lang="cs-CZ" sz="2800" b="1" dirty="0">
                <a:solidFill>
                  <a:srgbClr val="92D050"/>
                </a:solidFill>
              </a:rPr>
              <a:t> (!)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800" dirty="0"/>
              <a:t>a </a:t>
            </a:r>
            <a:r>
              <a:rPr lang="cs-CZ" sz="2800" b="1" dirty="0" err="1">
                <a:solidFill>
                  <a:schemeClr val="accent1"/>
                </a:solidFill>
              </a:rPr>
              <a:t>valuable</a:t>
            </a:r>
            <a:r>
              <a:rPr lang="cs-CZ" sz="2800" b="1" dirty="0">
                <a:solidFill>
                  <a:schemeClr val="accent1"/>
                </a:solidFill>
              </a:rPr>
              <a:t> </a:t>
            </a:r>
            <a:r>
              <a:rPr lang="cs-CZ" sz="2800" b="1" dirty="0" err="1">
                <a:solidFill>
                  <a:schemeClr val="accent1"/>
                </a:solidFill>
              </a:rPr>
              <a:t>experience</a:t>
            </a:r>
            <a:r>
              <a:rPr lang="cs-CZ" sz="2800" dirty="0"/>
              <a:t>, </a:t>
            </a:r>
            <a:r>
              <a:rPr lang="cs-CZ" sz="2800" dirty="0" err="1"/>
              <a:t>useful</a:t>
            </a:r>
            <a:r>
              <a:rPr lang="cs-CZ" sz="2800" dirty="0"/>
              <a:t> in </a:t>
            </a:r>
            <a:r>
              <a:rPr lang="cs-CZ" sz="2800" dirty="0" err="1"/>
              <a:t>your</a:t>
            </a:r>
            <a:r>
              <a:rPr lang="cs-CZ" sz="2800" dirty="0"/>
              <a:t> </a:t>
            </a:r>
            <a:r>
              <a:rPr lang="cs-CZ" sz="2800" dirty="0" err="1"/>
              <a:t>future</a:t>
            </a:r>
            <a:r>
              <a:rPr lang="cs-CZ" sz="2800" dirty="0"/>
              <a:t> grant </a:t>
            </a:r>
            <a:r>
              <a:rPr lang="cs-CZ" sz="2800" dirty="0" err="1"/>
              <a:t>projects</a:t>
            </a:r>
            <a:endParaRPr lang="cs-CZ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800" dirty="0" err="1"/>
              <a:t>for</a:t>
            </a:r>
            <a:r>
              <a:rPr lang="cs-CZ" sz="2800" dirty="0"/>
              <a:t> </a:t>
            </a:r>
            <a:r>
              <a:rPr lang="cs-CZ" sz="2800" dirty="0" err="1"/>
              <a:t>universities</a:t>
            </a:r>
            <a:r>
              <a:rPr lang="cs-CZ" sz="2800" dirty="0"/>
              <a:t>, </a:t>
            </a:r>
            <a:r>
              <a:rPr lang="cs-CZ" sz="2800" dirty="0" err="1"/>
              <a:t>it</a:t>
            </a:r>
            <a:r>
              <a:rPr lang="cs-CZ" sz="2800" dirty="0"/>
              <a:t> </a:t>
            </a:r>
            <a:r>
              <a:rPr lang="cs-CZ" sz="2800" dirty="0" err="1"/>
              <a:t>is</a:t>
            </a:r>
            <a:r>
              <a:rPr lang="cs-CZ" sz="2800" dirty="0"/>
              <a:t> </a:t>
            </a:r>
            <a:r>
              <a:rPr lang="cs-CZ" sz="2800" dirty="0" err="1"/>
              <a:t>an</a:t>
            </a:r>
            <a:r>
              <a:rPr lang="cs-CZ" sz="2800" dirty="0"/>
              <a:t> </a:t>
            </a:r>
            <a:r>
              <a:rPr lang="cs-CZ" sz="2800" dirty="0" err="1"/>
              <a:t>opportunity</a:t>
            </a:r>
            <a:r>
              <a:rPr lang="cs-CZ" sz="2800" dirty="0"/>
              <a:t> to </a:t>
            </a:r>
            <a:r>
              <a:rPr lang="cs-CZ" sz="2800" b="1" dirty="0" err="1">
                <a:solidFill>
                  <a:schemeClr val="accent1"/>
                </a:solidFill>
              </a:rPr>
              <a:t>recruit</a:t>
            </a:r>
            <a:r>
              <a:rPr lang="cs-CZ" sz="2800" b="1" dirty="0">
                <a:solidFill>
                  <a:schemeClr val="accent1"/>
                </a:solidFill>
              </a:rPr>
              <a:t> </a:t>
            </a:r>
            <a:r>
              <a:rPr lang="cs-CZ" sz="2800" b="1" dirty="0" err="1">
                <a:solidFill>
                  <a:schemeClr val="accent1"/>
                </a:solidFill>
              </a:rPr>
              <a:t>talented</a:t>
            </a:r>
            <a:r>
              <a:rPr lang="cs-CZ" sz="2800" b="1" dirty="0">
                <a:solidFill>
                  <a:schemeClr val="accent1"/>
                </a:solidFill>
              </a:rPr>
              <a:t> </a:t>
            </a:r>
            <a:r>
              <a:rPr lang="cs-CZ" sz="2800" b="1" dirty="0" err="1">
                <a:solidFill>
                  <a:schemeClr val="accent1"/>
                </a:solidFill>
              </a:rPr>
              <a:t>scientists</a:t>
            </a:r>
            <a:r>
              <a:rPr lang="cs-CZ" sz="2800" b="1" dirty="0">
                <a:solidFill>
                  <a:schemeClr val="accent1"/>
                </a:solidFill>
              </a:rPr>
              <a:t> </a:t>
            </a:r>
            <a:r>
              <a:rPr lang="cs-CZ" sz="2800" dirty="0" err="1"/>
              <a:t>from</a:t>
            </a:r>
            <a:r>
              <a:rPr lang="cs-CZ" sz="2800" dirty="0"/>
              <a:t> </a:t>
            </a:r>
            <a:r>
              <a:rPr lang="cs-CZ" sz="2800" dirty="0" err="1"/>
              <a:t>abroad</a:t>
            </a:r>
            <a:endParaRPr lang="cs-CZ" sz="2800" dirty="0"/>
          </a:p>
          <a:p>
            <a:pPr marL="7200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549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6F904-AD02-2587-B747-1CD5F3AF7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9461F528-F9B8-0563-007B-BA71364E12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3FE43CD-4B44-61BF-4EDA-76442741F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982133"/>
            <a:ext cx="9767608" cy="5424354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7200" b="1" dirty="0">
                <a:solidFill>
                  <a:srgbClr val="92D050"/>
                </a:solidFill>
              </a:rPr>
              <a:t>European Postdoctoral Fellowships </a:t>
            </a:r>
            <a:br>
              <a:rPr lang="cs-CZ" sz="7200" dirty="0">
                <a:solidFill>
                  <a:srgbClr val="92D050"/>
                </a:solidFill>
              </a:rPr>
            </a:br>
            <a:r>
              <a:rPr lang="en-US" sz="7200" dirty="0"/>
              <a:t>for researchers who wish to implement their MSCA PF in the institution located in </a:t>
            </a:r>
            <a:r>
              <a:rPr lang="en-US" sz="7200" b="1" dirty="0">
                <a:solidFill>
                  <a:srgbClr val="92D050"/>
                </a:solidFill>
              </a:rPr>
              <a:t>EU Member State</a:t>
            </a:r>
            <a:r>
              <a:rPr lang="cs-CZ" sz="7200" b="1" dirty="0">
                <a:solidFill>
                  <a:srgbClr val="92D050"/>
                </a:solidFill>
              </a:rPr>
              <a:t>s</a:t>
            </a:r>
            <a:r>
              <a:rPr lang="en-US" sz="7200" dirty="0">
                <a:solidFill>
                  <a:srgbClr val="92D050"/>
                </a:solidFill>
              </a:rPr>
              <a:t> </a:t>
            </a:r>
            <a:r>
              <a:rPr lang="en-US" sz="7200" dirty="0"/>
              <a:t>or </a:t>
            </a:r>
            <a:r>
              <a:rPr lang="en-US" sz="7200" b="1" dirty="0">
                <a:solidFill>
                  <a:srgbClr val="92D050"/>
                </a:solidFill>
              </a:rPr>
              <a:t>Horizon Europe Associated </a:t>
            </a:r>
            <a:r>
              <a:rPr lang="en-US" sz="7200" b="1" dirty="0" err="1">
                <a:solidFill>
                  <a:srgbClr val="92D050"/>
                </a:solidFill>
              </a:rPr>
              <a:t>Countr</a:t>
            </a:r>
            <a:r>
              <a:rPr lang="cs-CZ" sz="7200" b="1" dirty="0" err="1">
                <a:solidFill>
                  <a:srgbClr val="92D050"/>
                </a:solidFill>
              </a:rPr>
              <a:t>ies</a:t>
            </a:r>
            <a:r>
              <a:rPr lang="en-US" sz="7200" dirty="0"/>
              <a:t> </a:t>
            </a:r>
            <a:br>
              <a:rPr lang="cs-CZ" sz="7200" dirty="0"/>
            </a:br>
            <a:r>
              <a:rPr lang="en-US" sz="7200" dirty="0"/>
              <a:t>The standard duration is </a:t>
            </a:r>
            <a:r>
              <a:rPr lang="en-US" sz="7200" b="1" dirty="0">
                <a:solidFill>
                  <a:srgbClr val="92D050"/>
                </a:solidFill>
              </a:rPr>
              <a:t>12-24 months</a:t>
            </a:r>
            <a:r>
              <a:rPr lang="en-US" sz="7200" dirty="0"/>
              <a:t>*</a:t>
            </a:r>
            <a:endParaRPr lang="cs-CZ" sz="7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7200" b="1" dirty="0">
                <a:solidFill>
                  <a:srgbClr val="92D050"/>
                </a:solidFill>
              </a:rPr>
              <a:t>Global Postdoctoral Fellowships</a:t>
            </a:r>
            <a:r>
              <a:rPr lang="en-US" sz="7200" dirty="0">
                <a:solidFill>
                  <a:srgbClr val="92D050"/>
                </a:solidFill>
              </a:rPr>
              <a:t> </a:t>
            </a:r>
            <a:br>
              <a:rPr lang="cs-CZ" sz="7200" dirty="0">
                <a:solidFill>
                  <a:srgbClr val="92D050"/>
                </a:solidFill>
              </a:rPr>
            </a:br>
            <a:r>
              <a:rPr lang="cs-CZ" sz="7200" dirty="0" err="1">
                <a:solidFill>
                  <a:schemeClr val="tx1"/>
                </a:solidFill>
              </a:rPr>
              <a:t>for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researchers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en-US" sz="7200" dirty="0">
                <a:solidFill>
                  <a:schemeClr val="tx1"/>
                </a:solidFill>
              </a:rPr>
              <a:t>who wish to implement the MSCA PF </a:t>
            </a:r>
            <a:r>
              <a:rPr lang="en-US" sz="7200" b="1" dirty="0">
                <a:solidFill>
                  <a:srgbClr val="92D050"/>
                </a:solidFill>
              </a:rPr>
              <a:t>outside EU Member States </a:t>
            </a:r>
            <a:r>
              <a:rPr lang="en-US" sz="7200" dirty="0">
                <a:solidFill>
                  <a:schemeClr val="tx1"/>
                </a:solidFill>
              </a:rPr>
              <a:t>and </a:t>
            </a:r>
            <a:r>
              <a:rPr lang="en-US" sz="7200" dirty="0"/>
              <a:t>Horizon Europe Associated Countries </a:t>
            </a:r>
            <a:br>
              <a:rPr lang="cs-CZ" sz="7200" dirty="0"/>
            </a:br>
            <a:r>
              <a:rPr lang="en-US" sz="7200" dirty="0"/>
              <a:t>The standard duration is </a:t>
            </a:r>
            <a:r>
              <a:rPr lang="en-US" sz="7200" b="1" dirty="0">
                <a:solidFill>
                  <a:srgbClr val="92D050"/>
                </a:solidFill>
              </a:rPr>
              <a:t>24-36 months</a:t>
            </a:r>
            <a:r>
              <a:rPr lang="en-US" sz="7200" dirty="0"/>
              <a:t>*</a:t>
            </a:r>
            <a:r>
              <a:rPr lang="cs-CZ" sz="7200" dirty="0"/>
              <a:t>, </a:t>
            </a:r>
            <a:r>
              <a:rPr lang="cs-CZ" sz="7200" dirty="0" err="1"/>
              <a:t>divided</a:t>
            </a:r>
            <a:r>
              <a:rPr lang="cs-CZ" sz="7200" dirty="0"/>
              <a:t> </a:t>
            </a:r>
            <a:r>
              <a:rPr lang="cs-CZ" sz="7200" dirty="0" err="1"/>
              <a:t>between</a:t>
            </a:r>
            <a:r>
              <a:rPr lang="cs-CZ" sz="7200" dirty="0"/>
              <a:t>:</a:t>
            </a:r>
            <a:br>
              <a:rPr lang="cs-CZ" sz="7200" dirty="0"/>
            </a:br>
            <a:r>
              <a:rPr lang="cs-CZ" sz="7200" dirty="0"/>
              <a:t>a) </a:t>
            </a:r>
            <a:r>
              <a:rPr lang="cs-CZ" sz="7200" b="1" dirty="0">
                <a:solidFill>
                  <a:srgbClr val="92D050"/>
                </a:solidFill>
              </a:rPr>
              <a:t>o</a:t>
            </a:r>
            <a:r>
              <a:rPr lang="en-US" sz="7200" b="1" dirty="0" err="1">
                <a:solidFill>
                  <a:srgbClr val="92D050"/>
                </a:solidFill>
              </a:rPr>
              <a:t>utgoing</a:t>
            </a:r>
            <a:r>
              <a:rPr lang="en-US" sz="7200" b="1" dirty="0">
                <a:solidFill>
                  <a:srgbClr val="92D050"/>
                </a:solidFill>
              </a:rPr>
              <a:t> phase</a:t>
            </a:r>
            <a:r>
              <a:rPr lang="en-US" sz="7200" dirty="0">
                <a:solidFill>
                  <a:srgbClr val="92D050"/>
                </a:solidFill>
              </a:rPr>
              <a:t> </a:t>
            </a:r>
            <a:r>
              <a:rPr lang="en-US" sz="7200" dirty="0"/>
              <a:t>of 12-24 months in non-associated Third Country</a:t>
            </a:r>
            <a:r>
              <a:rPr lang="cs-CZ" sz="7200" dirty="0"/>
              <a:t>, </a:t>
            </a:r>
            <a:r>
              <a:rPr lang="cs-CZ" sz="7200" dirty="0" err="1"/>
              <a:t>then</a:t>
            </a:r>
            <a:r>
              <a:rPr lang="cs-CZ" sz="7200" dirty="0"/>
              <a:t> a m</a:t>
            </a:r>
            <a:r>
              <a:rPr lang="en-US" sz="7200" dirty="0" err="1"/>
              <a:t>andatory</a:t>
            </a:r>
            <a:r>
              <a:rPr lang="en-US" sz="7200" dirty="0"/>
              <a:t> </a:t>
            </a:r>
            <a:br>
              <a:rPr lang="cs-CZ" sz="7200" dirty="0"/>
            </a:br>
            <a:r>
              <a:rPr lang="cs-CZ" sz="7200" dirty="0"/>
              <a:t>b) </a:t>
            </a:r>
            <a:r>
              <a:rPr lang="en-US" sz="7200" b="1" dirty="0">
                <a:solidFill>
                  <a:srgbClr val="92D050"/>
                </a:solidFill>
              </a:rPr>
              <a:t>return phase</a:t>
            </a:r>
            <a:r>
              <a:rPr lang="en-US" sz="7200" dirty="0">
                <a:solidFill>
                  <a:srgbClr val="92D050"/>
                </a:solidFill>
              </a:rPr>
              <a:t> </a:t>
            </a:r>
            <a:r>
              <a:rPr lang="en-US" sz="7200" dirty="0"/>
              <a:t>of 12 months in EU Member State or a Horizon Europe Associated Country</a:t>
            </a:r>
          </a:p>
          <a:p>
            <a:pPr marL="72000" indent="0">
              <a:buNone/>
            </a:pPr>
            <a:r>
              <a:rPr lang="cs-CZ" sz="4800" dirty="0"/>
              <a:t>*</a:t>
            </a:r>
            <a:r>
              <a:rPr lang="en-US" sz="4800" dirty="0"/>
              <a:t>Projects may </a:t>
            </a:r>
            <a:r>
              <a:rPr lang="cs-CZ" sz="4800" dirty="0" err="1"/>
              <a:t>also</a:t>
            </a:r>
            <a:r>
              <a:rPr lang="cs-CZ" sz="4800" dirty="0"/>
              <a:t> </a:t>
            </a:r>
            <a:r>
              <a:rPr lang="en-US" sz="4800" dirty="0"/>
              <a:t>include "</a:t>
            </a:r>
            <a:r>
              <a:rPr lang="en-US" sz="4800" i="1" dirty="0"/>
              <a:t>non-academic placement"</a:t>
            </a:r>
            <a:r>
              <a:rPr lang="en-US" sz="4800" dirty="0"/>
              <a:t> for an additional period of up to 6 months spent academic sector.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83D326BF-CE17-E3C9-0F15-52E134A83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309650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THE TWO VARIETIES OF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PFs</a:t>
            </a:r>
            <a:endParaRPr lang="cs-CZ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731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82DAB9F7-A1B5-8911-CDDD-544CEAF331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A427F15-BB3F-B609-7CBB-BF4ED446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1122092"/>
            <a:ext cx="9375722" cy="52843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candidate</a:t>
            </a:r>
            <a:r>
              <a:rPr lang="cs-CZ" sz="2000" dirty="0"/>
              <a:t> </a:t>
            </a:r>
            <a:r>
              <a:rPr lang="cs-CZ" sz="2000" dirty="0" err="1"/>
              <a:t>must</a:t>
            </a:r>
            <a:r>
              <a:rPr lang="cs-CZ" sz="2000" dirty="0"/>
              <a:t> </a:t>
            </a:r>
            <a:r>
              <a:rPr lang="cs-CZ" sz="2000" dirty="0" err="1"/>
              <a:t>be</a:t>
            </a:r>
            <a:r>
              <a:rPr lang="cs-CZ" sz="2000" dirty="0"/>
              <a:t> a </a:t>
            </a:r>
            <a:r>
              <a:rPr lang="cs-CZ" sz="2000" b="1" dirty="0">
                <a:solidFill>
                  <a:srgbClr val="92D050"/>
                </a:solidFill>
              </a:rPr>
              <a:t>PhD </a:t>
            </a:r>
            <a:r>
              <a:rPr lang="cs-CZ" sz="2000" b="1" dirty="0" err="1">
                <a:solidFill>
                  <a:srgbClr val="92D050"/>
                </a:solidFill>
              </a:rPr>
              <a:t>holder</a:t>
            </a:r>
            <a:r>
              <a:rPr lang="cs-CZ" sz="2000" b="1" dirty="0">
                <a:solidFill>
                  <a:schemeClr val="tx1"/>
                </a:solidFill>
              </a:rPr>
              <a:t>,</a:t>
            </a:r>
            <a:r>
              <a:rPr lang="cs-CZ" sz="2000" b="1" dirty="0">
                <a:solidFill>
                  <a:srgbClr val="92D050"/>
                </a:solidFill>
              </a:rPr>
              <a:t> </a:t>
            </a:r>
            <a:r>
              <a:rPr lang="cs-CZ" sz="2000" dirty="0" err="1"/>
              <a:t>who</a:t>
            </a:r>
            <a:r>
              <a:rPr lang="cs-CZ" sz="2000" dirty="0"/>
              <a:t> </a:t>
            </a:r>
            <a:r>
              <a:rPr lang="cs-CZ" sz="2000" dirty="0" err="1"/>
              <a:t>spent</a:t>
            </a:r>
            <a:r>
              <a:rPr lang="cs-CZ" sz="2000" dirty="0"/>
              <a:t> </a:t>
            </a:r>
            <a:r>
              <a:rPr lang="cs-CZ" sz="2000" b="1" dirty="0">
                <a:solidFill>
                  <a:srgbClr val="92D050"/>
                </a:solidFill>
              </a:rPr>
              <a:t>no more </a:t>
            </a:r>
            <a:r>
              <a:rPr lang="cs-CZ" sz="2000" b="1" dirty="0" err="1">
                <a:solidFill>
                  <a:srgbClr val="92D050"/>
                </a:solidFill>
              </a:rPr>
              <a:t>than</a:t>
            </a:r>
            <a:r>
              <a:rPr lang="cs-CZ" sz="2000" b="1" dirty="0">
                <a:solidFill>
                  <a:srgbClr val="92D050"/>
                </a:solidFill>
              </a:rPr>
              <a:t> 8 </a:t>
            </a:r>
            <a:r>
              <a:rPr lang="cs-CZ" sz="2000" b="1" dirty="0" err="1">
                <a:solidFill>
                  <a:srgbClr val="92D050"/>
                </a:solidFill>
              </a:rPr>
              <a:t>years</a:t>
            </a:r>
            <a:r>
              <a:rPr lang="cs-CZ" sz="2000" b="1" dirty="0">
                <a:solidFill>
                  <a:srgbClr val="92D050"/>
                </a:solidFill>
              </a:rPr>
              <a:t> </a:t>
            </a:r>
            <a:r>
              <a:rPr lang="cs-CZ" sz="2000" dirty="0" err="1"/>
              <a:t>working</a:t>
            </a:r>
            <a:r>
              <a:rPr lang="cs-CZ" sz="2000" dirty="0"/>
              <a:t> in </a:t>
            </a:r>
            <a:r>
              <a:rPr lang="cs-CZ" sz="2000" dirty="0" err="1"/>
              <a:t>research</a:t>
            </a:r>
            <a:br>
              <a:rPr lang="cs-CZ" dirty="0"/>
            </a:br>
            <a:r>
              <a:rPr lang="cs-CZ" sz="1400" dirty="0"/>
              <a:t>(</a:t>
            </a:r>
            <a:r>
              <a:rPr lang="cs-CZ" sz="1400" dirty="0" err="1"/>
              <a:t>excluding</a:t>
            </a:r>
            <a:r>
              <a:rPr lang="cs-CZ" sz="1400" dirty="0"/>
              <a:t> </a:t>
            </a:r>
            <a:r>
              <a:rPr lang="cs-CZ" sz="1400" dirty="0" err="1"/>
              <a:t>career</a:t>
            </a:r>
            <a:r>
              <a:rPr lang="cs-CZ" sz="1400" dirty="0"/>
              <a:t> </a:t>
            </a:r>
            <a:r>
              <a:rPr lang="cs-CZ" sz="1400" dirty="0" err="1"/>
              <a:t>breaks</a:t>
            </a:r>
            <a:r>
              <a:rPr lang="cs-CZ" sz="1400" dirty="0"/>
              <a:t>, maternity/paternity </a:t>
            </a:r>
            <a:r>
              <a:rPr lang="cs-CZ" sz="1400" dirty="0" err="1"/>
              <a:t>leaves</a:t>
            </a:r>
            <a:r>
              <a:rPr lang="cs-CZ" sz="1400" dirty="0"/>
              <a:t>, long term long term </a:t>
            </a:r>
            <a:r>
              <a:rPr lang="cs-CZ" sz="1400" dirty="0" err="1"/>
              <a:t>sick-leaves</a:t>
            </a:r>
            <a:r>
              <a:rPr lang="cs-CZ" sz="1400" dirty="0"/>
              <a:t> </a:t>
            </a:r>
            <a:r>
              <a:rPr lang="cs-CZ" sz="1400" dirty="0" err="1"/>
              <a:t>etc</a:t>
            </a:r>
            <a:r>
              <a:rPr lang="cs-CZ" sz="1400" dirty="0"/>
              <a:t>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candidate</a:t>
            </a:r>
            <a:r>
              <a:rPr lang="cs-CZ" sz="2000" dirty="0"/>
              <a:t> </a:t>
            </a:r>
            <a:r>
              <a:rPr lang="cs-CZ" sz="2000" dirty="0" err="1"/>
              <a:t>must</a:t>
            </a:r>
            <a:r>
              <a:rPr lang="cs-CZ" sz="2000" dirty="0"/>
              <a:t> meet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b="1" dirty="0">
                <a:solidFill>
                  <a:srgbClr val="92D050"/>
                </a:solidFill>
              </a:rPr>
              <a:t>mobility rule</a:t>
            </a:r>
            <a:r>
              <a:rPr lang="cs-CZ" sz="2000" dirty="0">
                <a:solidFill>
                  <a:schemeClr val="tx1"/>
                </a:solidFill>
              </a:rPr>
              <a:t>, </a:t>
            </a:r>
            <a:r>
              <a:rPr lang="cs-CZ" sz="2000" dirty="0" err="1">
                <a:solidFill>
                  <a:schemeClr val="tx1"/>
                </a:solidFill>
              </a:rPr>
              <a:t>which</a:t>
            </a:r>
            <a:r>
              <a:rPr lang="cs-CZ" sz="2000" dirty="0">
                <a:solidFill>
                  <a:schemeClr val="tx1"/>
                </a:solidFill>
              </a:rPr>
              <a:t> </a:t>
            </a:r>
            <a:r>
              <a:rPr lang="cs-CZ" sz="2000" dirty="0" err="1">
                <a:solidFill>
                  <a:schemeClr val="tx1"/>
                </a:solidFill>
              </a:rPr>
              <a:t>reads</a:t>
            </a:r>
            <a:r>
              <a:rPr lang="cs-CZ" sz="2000" dirty="0">
                <a:solidFill>
                  <a:schemeClr val="tx1"/>
                </a:solidFill>
              </a:rPr>
              <a:t> as </a:t>
            </a:r>
            <a:r>
              <a:rPr lang="cs-CZ" sz="2000" dirty="0" err="1">
                <a:solidFill>
                  <a:schemeClr val="tx1"/>
                </a:solidFill>
              </a:rPr>
              <a:t>follows</a:t>
            </a:r>
            <a:r>
              <a:rPr lang="cs-CZ" sz="2000" dirty="0">
                <a:solidFill>
                  <a:schemeClr val="tx1"/>
                </a:solidFill>
              </a:rPr>
              <a:t>: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sz="1600" dirty="0">
                <a:solidFill>
                  <a:schemeClr val="tx1"/>
                </a:solidFill>
              </a:rPr>
              <a:t>„</a:t>
            </a:r>
            <a:r>
              <a:rPr lang="cs-CZ" sz="1600" i="1" dirty="0" err="1">
                <a:solidFill>
                  <a:schemeClr val="tx1"/>
                </a:solidFill>
              </a:rPr>
              <a:t>must</a:t>
            </a:r>
            <a:r>
              <a:rPr lang="cs-CZ" sz="1600" i="1" dirty="0">
                <a:solidFill>
                  <a:schemeClr val="tx1"/>
                </a:solidFill>
              </a:rPr>
              <a:t> not </a:t>
            </a:r>
            <a:r>
              <a:rPr lang="en-US" sz="1600" i="1" dirty="0"/>
              <a:t>have resided or carried out the main activity (work, </a:t>
            </a:r>
            <a:r>
              <a:rPr lang="en-US" sz="1600" i="1" dirty="0" err="1"/>
              <a:t>studie</a:t>
            </a:r>
            <a:r>
              <a:rPr lang="cs-CZ" sz="1600" i="1" dirty="0"/>
              <a:t>s…</a:t>
            </a:r>
            <a:r>
              <a:rPr lang="en-US" sz="1600" i="1" dirty="0"/>
              <a:t>) in the country of the beneficiary (for E</a:t>
            </a:r>
            <a:r>
              <a:rPr lang="cs-CZ" sz="1600" i="1" dirty="0"/>
              <a:t>U</a:t>
            </a:r>
            <a:r>
              <a:rPr lang="en-US" sz="1600" i="1" dirty="0"/>
              <a:t> Postdoctoral Fellowships), or the host </a:t>
            </a:r>
            <a:r>
              <a:rPr lang="en-US" sz="1600" i="1" dirty="0" err="1"/>
              <a:t>organisation</a:t>
            </a:r>
            <a:r>
              <a:rPr lang="en-US" sz="1600" i="1" dirty="0"/>
              <a:t> for the outgoing phase (Global P</a:t>
            </a:r>
            <a:r>
              <a:rPr lang="cs-CZ" sz="1600" i="1" dirty="0" err="1"/>
              <a:t>Fs</a:t>
            </a:r>
            <a:r>
              <a:rPr lang="en-US" sz="1600" i="1" dirty="0"/>
              <a:t>) for </a:t>
            </a:r>
            <a:r>
              <a:rPr lang="en-US" sz="1600" b="1" i="1" dirty="0"/>
              <a:t>more than 12 months</a:t>
            </a:r>
            <a:r>
              <a:rPr lang="en-US" sz="1600" i="1" dirty="0"/>
              <a:t> in the </a:t>
            </a:r>
            <a:r>
              <a:rPr lang="en-US" sz="1600" b="1" i="1" dirty="0"/>
              <a:t>36 months</a:t>
            </a:r>
            <a:r>
              <a:rPr lang="en-US" sz="1600" i="1" dirty="0"/>
              <a:t> before the call deadline.</a:t>
            </a:r>
            <a:r>
              <a:rPr lang="cs-CZ" sz="1600" i="1" dirty="0"/>
              <a:t>“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err="1">
                <a:solidFill>
                  <a:srgbClr val="92D050"/>
                </a:solidFill>
              </a:rPr>
              <a:t>Nationality</a:t>
            </a:r>
            <a:r>
              <a:rPr lang="cs-CZ" sz="2000" b="1" dirty="0">
                <a:solidFill>
                  <a:srgbClr val="92D050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err="1">
                <a:solidFill>
                  <a:schemeClr val="tx1"/>
                </a:solidFill>
              </a:rPr>
              <a:t>For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European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PFs</a:t>
            </a:r>
            <a:r>
              <a:rPr lang="cs-CZ" dirty="0">
                <a:solidFill>
                  <a:schemeClr val="tx1"/>
                </a:solidFill>
              </a:rPr>
              <a:t>: any </a:t>
            </a:r>
            <a:r>
              <a:rPr lang="cs-CZ" dirty="0" err="1">
                <a:solidFill>
                  <a:schemeClr val="tx1"/>
                </a:solidFill>
              </a:rPr>
              <a:t>nationality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from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anywhere</a:t>
            </a:r>
            <a:endParaRPr lang="cs-CZ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err="1">
                <a:solidFill>
                  <a:schemeClr val="tx1"/>
                </a:solidFill>
              </a:rPr>
              <a:t>For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Global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PFs</a:t>
            </a:r>
            <a:r>
              <a:rPr lang="cs-CZ" dirty="0">
                <a:solidFill>
                  <a:schemeClr val="tx1"/>
                </a:solidFill>
              </a:rPr>
              <a:t>: EU </a:t>
            </a:r>
            <a:r>
              <a:rPr lang="cs-CZ" dirty="0" err="1">
                <a:solidFill>
                  <a:schemeClr val="tx1"/>
                </a:solidFill>
              </a:rPr>
              <a:t>nationals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or</a:t>
            </a:r>
            <a:r>
              <a:rPr lang="cs-CZ" dirty="0">
                <a:solidFill>
                  <a:schemeClr val="tx1"/>
                </a:solidFill>
              </a:rPr>
              <a:t> long-term </a:t>
            </a:r>
            <a:r>
              <a:rPr lang="cs-CZ" dirty="0" err="1">
                <a:solidFill>
                  <a:schemeClr val="tx1"/>
                </a:solidFill>
              </a:rPr>
              <a:t>residents</a:t>
            </a:r>
            <a:endParaRPr lang="cs-CZ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1DC9965A-BB8A-4E3A-1EC4-1B287CA93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309650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ELIGIBILITY</a:t>
            </a:r>
          </a:p>
        </p:txBody>
      </p:sp>
    </p:spTree>
    <p:extLst>
      <p:ext uri="{BB962C8B-B14F-4D97-AF65-F5344CB8AC3E}">
        <p14:creationId xmlns:p14="http://schemas.microsoft.com/office/powerpoint/2010/main" val="90619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75D545C-D3A2-4912-8804-B9CC394FF1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909A408-F87B-CC55-AC95-1B34E736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289249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MSCA-PF 2025 TIMELINE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86F2D38-3FDD-EAAF-C7F5-B68D1ECB2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1026941"/>
            <a:ext cx="9627649" cy="575641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8000" dirty="0" err="1"/>
              <a:t>this</a:t>
            </a:r>
            <a:r>
              <a:rPr lang="cs-CZ" sz="8000" dirty="0"/>
              <a:t> </a:t>
            </a:r>
            <a:r>
              <a:rPr lang="cs-CZ" sz="8000" dirty="0" err="1"/>
              <a:t>year‘s</a:t>
            </a:r>
            <a:r>
              <a:rPr lang="cs-CZ" sz="8000" dirty="0"/>
              <a:t> call </a:t>
            </a:r>
            <a:r>
              <a:rPr lang="cs-CZ" sz="8000" dirty="0" err="1"/>
              <a:t>opens</a:t>
            </a:r>
            <a:r>
              <a:rPr lang="cs-CZ" sz="8000" dirty="0"/>
              <a:t> on </a:t>
            </a:r>
            <a:r>
              <a:rPr lang="cs-CZ" sz="8000" b="1" dirty="0">
                <a:solidFill>
                  <a:schemeClr val="accent1"/>
                </a:solidFill>
              </a:rPr>
              <a:t>9th </a:t>
            </a:r>
            <a:r>
              <a:rPr lang="cs-CZ" sz="8000" b="1" dirty="0" err="1">
                <a:solidFill>
                  <a:schemeClr val="accent1"/>
                </a:solidFill>
              </a:rPr>
              <a:t>April</a:t>
            </a:r>
            <a:r>
              <a:rPr lang="cs-CZ" sz="8000" b="1" dirty="0">
                <a:solidFill>
                  <a:schemeClr val="accent1"/>
                </a:solidFill>
              </a:rPr>
              <a:t> 2025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there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will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be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seminars</a:t>
            </a:r>
            <a:r>
              <a:rPr lang="cs-CZ" sz="8000" dirty="0">
                <a:solidFill>
                  <a:schemeClr val="tx1"/>
                </a:solidFill>
              </a:rPr>
              <a:t> and </a:t>
            </a:r>
            <a:r>
              <a:rPr lang="cs-CZ" sz="8000" dirty="0" err="1">
                <a:solidFill>
                  <a:schemeClr val="tx1"/>
                </a:solidFill>
              </a:rPr>
              <a:t>workshops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for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applicants</a:t>
            </a:r>
            <a:r>
              <a:rPr lang="cs-CZ" sz="8000" dirty="0">
                <a:solidFill>
                  <a:schemeClr val="tx1"/>
                </a:solidFill>
              </a:rPr>
              <a:t>/</a:t>
            </a:r>
            <a:r>
              <a:rPr lang="cs-CZ" sz="8000" dirty="0" err="1">
                <a:solidFill>
                  <a:schemeClr val="tx1"/>
                </a:solidFill>
              </a:rPr>
              <a:t>supervisors</a:t>
            </a:r>
            <a:br>
              <a:rPr lang="cs-CZ" sz="8000" dirty="0">
                <a:solidFill>
                  <a:schemeClr val="tx1"/>
                </a:solidFill>
              </a:rPr>
            </a:br>
            <a:r>
              <a:rPr lang="cs-CZ" sz="8000" b="1" dirty="0" err="1">
                <a:solidFill>
                  <a:srgbClr val="92D050"/>
                </a:solidFill>
              </a:rPr>
              <a:t>during</a:t>
            </a:r>
            <a:r>
              <a:rPr lang="cs-CZ" sz="8000" dirty="0">
                <a:solidFill>
                  <a:srgbClr val="92D050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spring</a:t>
            </a:r>
            <a:r>
              <a:rPr lang="cs-CZ" sz="8000" b="1" dirty="0">
                <a:solidFill>
                  <a:srgbClr val="92D050"/>
                </a:solidFill>
              </a:rPr>
              <a:t> 2025 </a:t>
            </a:r>
            <a:r>
              <a:rPr lang="cs-CZ" sz="5600" dirty="0">
                <a:solidFill>
                  <a:schemeClr val="tx1"/>
                </a:solidFill>
              </a:rPr>
              <a:t>(</a:t>
            </a:r>
            <a:r>
              <a:rPr lang="cs-CZ" sz="5600" dirty="0" err="1">
                <a:solidFill>
                  <a:schemeClr val="tx1"/>
                </a:solidFill>
              </a:rPr>
              <a:t>dates</a:t>
            </a:r>
            <a:r>
              <a:rPr lang="cs-CZ" sz="5600" dirty="0">
                <a:solidFill>
                  <a:schemeClr val="tx1"/>
                </a:solidFill>
              </a:rPr>
              <a:t> to </a:t>
            </a:r>
            <a:r>
              <a:rPr lang="cs-CZ" sz="5600" dirty="0" err="1">
                <a:solidFill>
                  <a:schemeClr val="tx1"/>
                </a:solidFill>
              </a:rPr>
              <a:t>be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announced</a:t>
            </a:r>
            <a:r>
              <a:rPr lang="cs-CZ" sz="5600" dirty="0">
                <a:solidFill>
                  <a:schemeClr val="tx1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deadline</a:t>
            </a:r>
            <a:r>
              <a:rPr lang="cs-CZ" sz="8000" dirty="0">
                <a:solidFill>
                  <a:schemeClr val="tx1"/>
                </a:solidFill>
              </a:rPr>
              <a:t> to </a:t>
            </a:r>
            <a:r>
              <a:rPr lang="cs-CZ" sz="8000" dirty="0" err="1">
                <a:solidFill>
                  <a:schemeClr val="tx1"/>
                </a:solidFill>
              </a:rPr>
              <a:t>submit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proposal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is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>
                <a:solidFill>
                  <a:schemeClr val="accent1"/>
                </a:solidFill>
              </a:rPr>
              <a:t>10th </a:t>
            </a:r>
            <a:r>
              <a:rPr lang="cs-CZ" sz="8000" b="1" dirty="0" err="1">
                <a:solidFill>
                  <a:schemeClr val="accent1"/>
                </a:solidFill>
              </a:rPr>
              <a:t>September</a:t>
            </a:r>
            <a:r>
              <a:rPr lang="cs-CZ" sz="8000" b="1" dirty="0">
                <a:solidFill>
                  <a:schemeClr val="accent1"/>
                </a:solidFill>
              </a:rPr>
              <a:t> 2025 </a:t>
            </a:r>
            <a:r>
              <a:rPr lang="cs-CZ" sz="8000" dirty="0" err="1">
                <a:solidFill>
                  <a:schemeClr val="tx1"/>
                </a:solidFill>
              </a:rPr>
              <a:t>at</a:t>
            </a:r>
            <a:r>
              <a:rPr lang="cs-CZ" sz="8000" dirty="0">
                <a:solidFill>
                  <a:schemeClr val="tx1"/>
                </a:solidFill>
              </a:rPr>
              <a:t> 5 PM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results</a:t>
            </a:r>
            <a:r>
              <a:rPr lang="cs-CZ" sz="8000" dirty="0">
                <a:solidFill>
                  <a:schemeClr val="tx1"/>
                </a:solidFill>
              </a:rPr>
              <a:t> of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evaluations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will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be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published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approx</a:t>
            </a:r>
            <a:r>
              <a:rPr lang="cs-CZ" sz="8000" b="1" dirty="0">
                <a:solidFill>
                  <a:srgbClr val="92D050"/>
                </a:solidFill>
              </a:rPr>
              <a:t>. 5 </a:t>
            </a:r>
            <a:r>
              <a:rPr lang="cs-CZ" sz="8000" b="1" dirty="0" err="1">
                <a:solidFill>
                  <a:srgbClr val="92D050"/>
                </a:solidFill>
              </a:rPr>
              <a:t>months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later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dirty="0">
                <a:solidFill>
                  <a:schemeClr val="tx1"/>
                </a:solidFill>
              </a:rPr>
              <a:t>(02/2026)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writing</a:t>
            </a:r>
            <a:r>
              <a:rPr lang="cs-CZ" sz="8000" dirty="0">
                <a:solidFill>
                  <a:schemeClr val="tx1"/>
                </a:solidFill>
              </a:rPr>
              <a:t> and </a:t>
            </a:r>
            <a:r>
              <a:rPr lang="cs-CZ" sz="8000" dirty="0" err="1">
                <a:solidFill>
                  <a:schemeClr val="tx1"/>
                </a:solidFill>
              </a:rPr>
              <a:t>refinement</a:t>
            </a:r>
            <a:r>
              <a:rPr lang="cs-CZ" sz="8000" dirty="0">
                <a:solidFill>
                  <a:schemeClr val="tx1"/>
                </a:solidFill>
              </a:rPr>
              <a:t> of a </a:t>
            </a:r>
            <a:r>
              <a:rPr lang="cs-CZ" sz="8000" dirty="0" err="1">
                <a:solidFill>
                  <a:schemeClr val="tx1"/>
                </a:solidFill>
              </a:rPr>
              <a:t>good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proposal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takes</a:t>
            </a:r>
            <a:r>
              <a:rPr lang="cs-CZ" sz="8000" dirty="0">
                <a:solidFill>
                  <a:schemeClr val="tx1"/>
                </a:solidFill>
              </a:rPr>
              <a:t> up to </a:t>
            </a:r>
            <a:r>
              <a:rPr lang="cs-CZ" sz="8000" b="1" dirty="0" err="1">
                <a:solidFill>
                  <a:srgbClr val="92D050"/>
                </a:solidFill>
              </a:rPr>
              <a:t>several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months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br>
              <a:rPr lang="cs-CZ" sz="8000" b="1" dirty="0">
                <a:solidFill>
                  <a:srgbClr val="92D050"/>
                </a:solidFill>
              </a:rPr>
            </a:br>
            <a:r>
              <a:rPr lang="cs-CZ" sz="5600" dirty="0">
                <a:solidFill>
                  <a:schemeClr val="tx1"/>
                </a:solidFill>
              </a:rPr>
              <a:t>(</a:t>
            </a:r>
            <a:r>
              <a:rPr lang="cs-CZ" sz="5600" dirty="0" err="1">
                <a:solidFill>
                  <a:schemeClr val="tx1"/>
                </a:solidFill>
              </a:rPr>
              <a:t>we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assume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the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applicants</a:t>
            </a:r>
            <a:r>
              <a:rPr lang="cs-CZ" sz="5600" dirty="0">
                <a:solidFill>
                  <a:schemeClr val="tx1"/>
                </a:solidFill>
              </a:rPr>
              <a:t> and </a:t>
            </a:r>
            <a:r>
              <a:rPr lang="cs-CZ" sz="5600" dirty="0" err="1">
                <a:solidFill>
                  <a:schemeClr val="tx1"/>
                </a:solidFill>
              </a:rPr>
              <a:t>supervisors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have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other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duties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too</a:t>
            </a:r>
            <a:r>
              <a:rPr lang="cs-CZ" sz="5600" dirty="0">
                <a:solidFill>
                  <a:schemeClr val="tx1"/>
                </a:solidFill>
              </a:rPr>
              <a:t>!)</a:t>
            </a:r>
            <a:endParaRPr lang="cs-CZ" sz="8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highly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recommended</a:t>
            </a:r>
            <a:r>
              <a:rPr lang="cs-CZ" sz="8000" dirty="0">
                <a:solidFill>
                  <a:schemeClr val="tx1"/>
                </a:solidFill>
              </a:rPr>
              <a:t> to </a:t>
            </a:r>
            <a:r>
              <a:rPr lang="cs-CZ" sz="8000" b="1" dirty="0">
                <a:solidFill>
                  <a:srgbClr val="92D050"/>
                </a:solidFill>
              </a:rPr>
              <a:t>start early</a:t>
            </a:r>
            <a:r>
              <a:rPr lang="cs-CZ" sz="8000" dirty="0">
                <a:solidFill>
                  <a:schemeClr val="tx1"/>
                </a:solidFill>
              </a:rPr>
              <a:t>, </a:t>
            </a:r>
            <a:r>
              <a:rPr lang="cs-CZ" sz="8000" dirty="0" err="1">
                <a:solidFill>
                  <a:schemeClr val="tx1"/>
                </a:solidFill>
              </a:rPr>
              <a:t>conceptualize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during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March</a:t>
            </a:r>
            <a:r>
              <a:rPr lang="cs-CZ" sz="8000" dirty="0">
                <a:solidFill>
                  <a:schemeClr val="tx1"/>
                </a:solidFill>
              </a:rPr>
              <a:t>/</a:t>
            </a:r>
            <a:r>
              <a:rPr lang="cs-CZ" sz="8000" dirty="0" err="1">
                <a:solidFill>
                  <a:schemeClr val="tx1"/>
                </a:solidFill>
              </a:rPr>
              <a:t>April</a:t>
            </a:r>
            <a:r>
              <a:rPr lang="cs-CZ" sz="8000" dirty="0">
                <a:solidFill>
                  <a:schemeClr val="tx1"/>
                </a:solidFill>
              </a:rPr>
              <a:t>, </a:t>
            </a:r>
            <a:r>
              <a:rPr lang="cs-CZ" sz="8000" dirty="0" err="1">
                <a:solidFill>
                  <a:schemeClr val="tx1"/>
                </a:solidFill>
              </a:rPr>
              <a:t>write</a:t>
            </a:r>
            <a:r>
              <a:rPr lang="cs-CZ" sz="8000" dirty="0">
                <a:solidFill>
                  <a:schemeClr val="tx1"/>
                </a:solidFill>
              </a:rPr>
              <a:t> and </a:t>
            </a:r>
            <a:r>
              <a:rPr lang="cs-CZ" sz="8000" dirty="0" err="1">
                <a:solidFill>
                  <a:schemeClr val="tx1"/>
                </a:solidFill>
              </a:rPr>
              <a:t>consulting</a:t>
            </a:r>
            <a:r>
              <a:rPr lang="cs-CZ" sz="8000" dirty="0">
                <a:solidFill>
                  <a:schemeClr val="tx1"/>
                </a:solidFill>
              </a:rPr>
              <a:t>, </a:t>
            </a:r>
            <a:r>
              <a:rPr lang="cs-CZ" sz="8000" dirty="0" err="1">
                <a:solidFill>
                  <a:schemeClr val="tx1"/>
                </a:solidFill>
              </a:rPr>
              <a:t>proofreading</a:t>
            </a:r>
            <a:r>
              <a:rPr lang="cs-CZ" sz="8000" dirty="0">
                <a:solidFill>
                  <a:schemeClr val="tx1"/>
                </a:solidFill>
              </a:rPr>
              <a:t> and </a:t>
            </a:r>
            <a:r>
              <a:rPr lang="cs-CZ" sz="8000" dirty="0" err="1">
                <a:solidFill>
                  <a:schemeClr val="tx1"/>
                </a:solidFill>
              </a:rPr>
              <a:t>technicalities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throughout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April</a:t>
            </a:r>
            <a:r>
              <a:rPr lang="cs-CZ" sz="8000" dirty="0">
                <a:solidFill>
                  <a:schemeClr val="tx1"/>
                </a:solidFill>
              </a:rPr>
              <a:t> – August.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reserve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time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for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summer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vacations</a:t>
            </a:r>
            <a:endParaRPr lang="cs-CZ" sz="8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sz="2400" b="1" i="1" dirty="0">
              <a:solidFill>
                <a:schemeClr val="accent1"/>
              </a:solidFill>
            </a:endParaRPr>
          </a:p>
          <a:p>
            <a:pPr marL="7200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4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75D545C-D3A2-4912-8804-B9CC394FF1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909A408-F87B-CC55-AC95-1B34E736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473787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HOW TO APPLY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86F2D38-3FDD-EAAF-C7F5-B68D1ECB2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1206200"/>
            <a:ext cx="9161118" cy="5017724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8000" dirty="0" err="1"/>
              <a:t>The</a:t>
            </a:r>
            <a:r>
              <a:rPr lang="cs-CZ" sz="8000" dirty="0"/>
              <a:t> </a:t>
            </a:r>
            <a:r>
              <a:rPr lang="cs-CZ" sz="8000" dirty="0" err="1"/>
              <a:t>application</a:t>
            </a:r>
            <a:r>
              <a:rPr lang="cs-CZ" sz="8000" dirty="0"/>
              <a:t> </a:t>
            </a:r>
            <a:r>
              <a:rPr lang="cs-CZ" sz="8000" dirty="0" err="1"/>
              <a:t>form</a:t>
            </a:r>
            <a:r>
              <a:rPr lang="cs-CZ" sz="8000" dirty="0"/>
              <a:t> </a:t>
            </a:r>
            <a:r>
              <a:rPr lang="cs-CZ" sz="8000" dirty="0" err="1"/>
              <a:t>is</a:t>
            </a:r>
            <a:r>
              <a:rPr lang="cs-CZ" sz="8000" dirty="0"/>
              <a:t> </a:t>
            </a:r>
            <a:r>
              <a:rPr lang="cs-CZ" sz="8000" dirty="0" err="1"/>
              <a:t>electronic</a:t>
            </a:r>
            <a:r>
              <a:rPr lang="cs-CZ" sz="8000" dirty="0"/>
              <a:t> and </a:t>
            </a:r>
            <a:r>
              <a:rPr lang="cs-CZ" sz="8000" dirty="0" err="1"/>
              <a:t>is</a:t>
            </a:r>
            <a:r>
              <a:rPr lang="cs-CZ" sz="8000" dirty="0"/>
              <a:t> </a:t>
            </a:r>
            <a:r>
              <a:rPr lang="cs-CZ" sz="8000" dirty="0" err="1"/>
              <a:t>filled</a:t>
            </a:r>
            <a:r>
              <a:rPr lang="cs-CZ" sz="8000" dirty="0"/>
              <a:t> in </a:t>
            </a:r>
            <a:r>
              <a:rPr lang="cs-CZ" sz="8000" b="1" dirty="0" err="1">
                <a:solidFill>
                  <a:srgbClr val="92D050"/>
                </a:solidFill>
              </a:rPr>
              <a:t>Funding</a:t>
            </a:r>
            <a:r>
              <a:rPr lang="cs-CZ" sz="8000" b="1" dirty="0">
                <a:solidFill>
                  <a:srgbClr val="92D050"/>
                </a:solidFill>
              </a:rPr>
              <a:t> &amp; </a:t>
            </a:r>
            <a:r>
              <a:rPr lang="cs-CZ" sz="8000" b="1" dirty="0" err="1">
                <a:solidFill>
                  <a:srgbClr val="92D050"/>
                </a:solidFill>
              </a:rPr>
              <a:t>Tenders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Portal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dirty="0">
                <a:solidFill>
                  <a:schemeClr val="tx1"/>
                </a:solidFill>
              </a:rPr>
              <a:t>of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European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Comission</a:t>
            </a:r>
            <a:r>
              <a:rPr lang="cs-CZ" sz="8000" dirty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last </a:t>
            </a:r>
            <a:r>
              <a:rPr lang="cs-CZ" sz="8000" dirty="0" err="1">
                <a:solidFill>
                  <a:schemeClr val="tx1"/>
                </a:solidFill>
              </a:rPr>
              <a:t>year‘s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form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available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chemeClr val="tx1"/>
                </a:solidFill>
                <a:hlinkClick r:id="rId2"/>
              </a:rPr>
              <a:t>here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5600" dirty="0">
                <a:solidFill>
                  <a:schemeClr val="tx1"/>
                </a:solidFill>
              </a:rPr>
              <a:t>(</a:t>
            </a:r>
            <a:r>
              <a:rPr lang="cs-CZ" sz="5600" dirty="0" err="1">
                <a:solidFill>
                  <a:schemeClr val="tx1"/>
                </a:solidFill>
              </a:rPr>
              <a:t>the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new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one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will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be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published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shortly</a:t>
            </a:r>
            <a:r>
              <a:rPr lang="cs-CZ" sz="5600" dirty="0">
                <a:solidFill>
                  <a:schemeClr val="tx1"/>
                </a:solidFill>
              </a:rPr>
              <a:t>)</a:t>
            </a:r>
            <a:endParaRPr lang="cs-CZ" sz="8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>
                <a:solidFill>
                  <a:schemeClr val="tx1"/>
                </a:solidFill>
              </a:rPr>
              <a:t>It </a:t>
            </a:r>
            <a:r>
              <a:rPr lang="cs-CZ" sz="8000" dirty="0" err="1">
                <a:solidFill>
                  <a:schemeClr val="tx1"/>
                </a:solidFill>
              </a:rPr>
              <a:t>consists</a:t>
            </a:r>
            <a:r>
              <a:rPr lang="cs-CZ" sz="8000" dirty="0">
                <a:solidFill>
                  <a:schemeClr val="tx1"/>
                </a:solidFill>
              </a:rPr>
              <a:t> of: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8000" b="1" dirty="0">
                <a:solidFill>
                  <a:srgbClr val="92D050"/>
                </a:solidFill>
              </a:rPr>
              <a:t>Part A: </a:t>
            </a:r>
            <a:br>
              <a:rPr lang="cs-CZ" sz="8000" b="1" dirty="0">
                <a:solidFill>
                  <a:srgbClr val="92D050"/>
                </a:solidFill>
              </a:rPr>
            </a:br>
            <a:r>
              <a:rPr lang="cs-CZ" sz="7200" dirty="0" err="1">
                <a:solidFill>
                  <a:schemeClr val="tx1"/>
                </a:solidFill>
              </a:rPr>
              <a:t>information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about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participating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organisation</a:t>
            </a:r>
            <a:r>
              <a:rPr lang="cs-CZ" sz="7200" dirty="0">
                <a:solidFill>
                  <a:schemeClr val="tx1"/>
                </a:solidFill>
              </a:rPr>
              <a:t>(s), </a:t>
            </a:r>
            <a:r>
              <a:rPr lang="cs-CZ" sz="7200" dirty="0" err="1">
                <a:solidFill>
                  <a:schemeClr val="tx1"/>
                </a:solidFill>
              </a:rPr>
              <a:t>the</a:t>
            </a:r>
            <a:r>
              <a:rPr lang="cs-CZ" sz="7200" dirty="0">
                <a:solidFill>
                  <a:schemeClr val="tx1"/>
                </a:solidFill>
              </a:rPr>
              <a:t> supervisor, </a:t>
            </a:r>
            <a:r>
              <a:rPr lang="cs-CZ" sz="7200" dirty="0" err="1">
                <a:solidFill>
                  <a:schemeClr val="tx1"/>
                </a:solidFill>
              </a:rPr>
              <a:t>ethics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self-assessment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etc</a:t>
            </a:r>
            <a:r>
              <a:rPr lang="cs-CZ" sz="7200" dirty="0">
                <a:solidFill>
                  <a:schemeClr val="tx1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sz="56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8000" b="1" dirty="0">
                <a:solidFill>
                  <a:srgbClr val="92D050"/>
                </a:solidFill>
              </a:rPr>
              <a:t>Part B-1: </a:t>
            </a:r>
            <a:br>
              <a:rPr lang="cs-CZ" sz="8000" b="1" dirty="0">
                <a:solidFill>
                  <a:srgbClr val="92D050"/>
                </a:solidFill>
              </a:rPr>
            </a:br>
            <a:r>
              <a:rPr lang="cs-CZ" sz="7200" dirty="0" err="1">
                <a:solidFill>
                  <a:schemeClr val="tx1"/>
                </a:solidFill>
              </a:rPr>
              <a:t>the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scientific</a:t>
            </a:r>
            <a:r>
              <a:rPr lang="cs-CZ" sz="7200" dirty="0">
                <a:solidFill>
                  <a:schemeClr val="tx1"/>
                </a:solidFill>
              </a:rPr>
              <a:t> part of </a:t>
            </a:r>
            <a:r>
              <a:rPr lang="cs-CZ" sz="7200" dirty="0" err="1">
                <a:solidFill>
                  <a:schemeClr val="tx1"/>
                </a:solidFill>
              </a:rPr>
              <a:t>the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proposal</a:t>
            </a:r>
            <a:endParaRPr lang="cs-CZ" sz="72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cs-CZ" sz="56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8000" b="1" dirty="0">
                <a:solidFill>
                  <a:srgbClr val="92D050"/>
                </a:solidFill>
              </a:rPr>
              <a:t>Part B-2: </a:t>
            </a:r>
            <a:br>
              <a:rPr lang="cs-CZ" sz="8000" b="1" dirty="0">
                <a:solidFill>
                  <a:srgbClr val="92D050"/>
                </a:solidFill>
              </a:rPr>
            </a:br>
            <a:r>
              <a:rPr lang="cs-CZ" sz="7200" dirty="0">
                <a:solidFill>
                  <a:schemeClr val="tx1"/>
                </a:solidFill>
              </a:rPr>
              <a:t>CV of </a:t>
            </a:r>
            <a:r>
              <a:rPr lang="cs-CZ" sz="7200" dirty="0" err="1">
                <a:solidFill>
                  <a:schemeClr val="tx1"/>
                </a:solidFill>
              </a:rPr>
              <a:t>the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candidate</a:t>
            </a:r>
            <a:r>
              <a:rPr lang="cs-CZ" sz="7200" dirty="0">
                <a:solidFill>
                  <a:schemeClr val="tx1"/>
                </a:solidFill>
              </a:rPr>
              <a:t>, </a:t>
            </a:r>
            <a:r>
              <a:rPr lang="cs-CZ" sz="7200" dirty="0" err="1">
                <a:solidFill>
                  <a:schemeClr val="tx1"/>
                </a:solidFill>
              </a:rPr>
              <a:t>capacities</a:t>
            </a:r>
            <a:r>
              <a:rPr lang="cs-CZ" sz="7200" dirty="0">
                <a:solidFill>
                  <a:schemeClr val="tx1"/>
                </a:solidFill>
              </a:rPr>
              <a:t> of </a:t>
            </a:r>
            <a:r>
              <a:rPr lang="cs-CZ" sz="7200" dirty="0" err="1">
                <a:solidFill>
                  <a:schemeClr val="tx1"/>
                </a:solidFill>
              </a:rPr>
              <a:t>the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participating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organisations</a:t>
            </a:r>
            <a:r>
              <a:rPr lang="cs-CZ" sz="7200" dirty="0">
                <a:solidFill>
                  <a:schemeClr val="tx1"/>
                </a:solidFill>
              </a:rPr>
              <a:t>, </a:t>
            </a:r>
            <a:r>
              <a:rPr lang="cs-CZ" sz="7200" dirty="0" err="1">
                <a:solidFill>
                  <a:schemeClr val="tx1"/>
                </a:solidFill>
              </a:rPr>
              <a:t>their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letters</a:t>
            </a:r>
            <a:r>
              <a:rPr lang="cs-CZ" sz="7200" dirty="0">
                <a:solidFill>
                  <a:schemeClr val="tx1"/>
                </a:solidFill>
              </a:rPr>
              <a:t> of </a:t>
            </a:r>
            <a:r>
              <a:rPr lang="cs-CZ" sz="7200" dirty="0" err="1">
                <a:solidFill>
                  <a:schemeClr val="tx1"/>
                </a:solidFill>
              </a:rPr>
              <a:t>commitment</a:t>
            </a:r>
            <a:r>
              <a:rPr lang="cs-CZ" sz="7200" dirty="0">
                <a:solidFill>
                  <a:schemeClr val="tx1"/>
                </a:solidFill>
              </a:rPr>
              <a:t> (</a:t>
            </a:r>
            <a:r>
              <a:rPr lang="cs-CZ" sz="7200" dirty="0" err="1">
                <a:solidFill>
                  <a:schemeClr val="tx1"/>
                </a:solidFill>
              </a:rPr>
              <a:t>Global</a:t>
            </a:r>
            <a:r>
              <a:rPr lang="cs-CZ" sz="7200" dirty="0">
                <a:solidFill>
                  <a:schemeClr val="tx1"/>
                </a:solidFill>
              </a:rPr>
              <a:t> PF-</a:t>
            </a:r>
            <a:r>
              <a:rPr lang="cs-CZ" sz="7200" dirty="0" err="1">
                <a:solidFill>
                  <a:schemeClr val="tx1"/>
                </a:solidFill>
              </a:rPr>
              <a:t>only</a:t>
            </a:r>
            <a:r>
              <a:rPr lang="cs-CZ" sz="7200" dirty="0">
                <a:solidFill>
                  <a:schemeClr val="tx1"/>
                </a:solidFill>
              </a:rPr>
              <a:t>), </a:t>
            </a:r>
            <a:r>
              <a:rPr lang="cs-CZ" sz="7200" dirty="0" err="1">
                <a:solidFill>
                  <a:schemeClr val="tx1"/>
                </a:solidFill>
              </a:rPr>
              <a:t>additional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ethics</a:t>
            </a:r>
            <a:r>
              <a:rPr lang="cs-CZ" sz="7200" dirty="0">
                <a:solidFill>
                  <a:schemeClr val="tx1"/>
                </a:solidFill>
              </a:rPr>
              <a:t>/</a:t>
            </a:r>
            <a:r>
              <a:rPr lang="cs-CZ" sz="7200" dirty="0" err="1">
                <a:solidFill>
                  <a:schemeClr val="tx1"/>
                </a:solidFill>
              </a:rPr>
              <a:t>security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issues</a:t>
            </a:r>
            <a:r>
              <a:rPr lang="cs-CZ" sz="7200" dirty="0">
                <a:solidFill>
                  <a:schemeClr val="tx1"/>
                </a:solidFill>
              </a:rPr>
              <a:t>, </a:t>
            </a:r>
            <a:r>
              <a:rPr lang="cs-CZ" sz="7200" dirty="0" err="1">
                <a:solidFill>
                  <a:schemeClr val="tx1"/>
                </a:solidFill>
              </a:rPr>
              <a:t>if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applicable</a:t>
            </a:r>
            <a:r>
              <a:rPr lang="cs-CZ" sz="7200" dirty="0">
                <a:solidFill>
                  <a:schemeClr val="tx1"/>
                </a:solidFill>
              </a:rPr>
              <a:t>, </a:t>
            </a:r>
            <a:r>
              <a:rPr lang="cs-CZ" sz="7200" dirty="0" err="1">
                <a:solidFill>
                  <a:schemeClr val="tx1"/>
                </a:solidFill>
              </a:rPr>
              <a:t>environmental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considerations</a:t>
            </a:r>
            <a:r>
              <a:rPr lang="cs-CZ" sz="7200" dirty="0">
                <a:solidFill>
                  <a:schemeClr val="tx1"/>
                </a:solidFill>
              </a:rPr>
              <a:t> </a:t>
            </a:r>
            <a:r>
              <a:rPr lang="cs-CZ" sz="7200" dirty="0" err="1">
                <a:solidFill>
                  <a:schemeClr val="tx1"/>
                </a:solidFill>
              </a:rPr>
              <a:t>etc</a:t>
            </a:r>
            <a:r>
              <a:rPr lang="cs-CZ" sz="7200" dirty="0">
                <a:solidFill>
                  <a:schemeClr val="tx1"/>
                </a:solidFill>
              </a:rPr>
              <a:t>.</a:t>
            </a:r>
          </a:p>
          <a:p>
            <a:pPr marL="72000" indent="0">
              <a:buNone/>
            </a:pPr>
            <a:br>
              <a:rPr lang="cs-CZ" sz="2800" b="1" dirty="0">
                <a:solidFill>
                  <a:srgbClr val="92D050"/>
                </a:solidFill>
              </a:rPr>
            </a:br>
            <a:br>
              <a:rPr lang="cs-CZ" sz="2800" b="1" dirty="0">
                <a:solidFill>
                  <a:srgbClr val="92D050"/>
                </a:solidFill>
              </a:rPr>
            </a:br>
            <a:endParaRPr lang="cs-CZ" sz="2800" b="1" dirty="0">
              <a:solidFill>
                <a:srgbClr val="92D050"/>
              </a:solidFill>
            </a:endParaRPr>
          </a:p>
          <a:p>
            <a:pPr marL="72000" indent="0">
              <a:buNone/>
            </a:pPr>
            <a:endParaRPr lang="cs-CZ" sz="24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br>
              <a:rPr lang="cs-CZ" sz="2400" b="1" dirty="0">
                <a:solidFill>
                  <a:schemeClr val="accent1"/>
                </a:solidFill>
              </a:rPr>
            </a:br>
            <a:endParaRPr lang="cs-CZ" sz="2400" b="1" i="1" dirty="0">
              <a:solidFill>
                <a:schemeClr val="accent1"/>
              </a:solidFill>
            </a:endParaRPr>
          </a:p>
          <a:p>
            <a:pPr marL="7200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457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75D545C-D3A2-4912-8804-B9CC394FF1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909A408-F87B-CC55-AC95-1B34E736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412286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HOW THE P.S.O. CAN HELP YOU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86F2D38-3FDD-EAAF-C7F5-B68D1ECB2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1212849"/>
            <a:ext cx="9954220" cy="4861511"/>
          </a:xfrm>
        </p:spPr>
        <p:txBody>
          <a:bodyPr>
            <a:normAutofit fontScale="25000" lnSpcReduction="20000"/>
          </a:bodyPr>
          <a:lstStyle/>
          <a:p>
            <a:pPr marL="72000" indent="0">
              <a:buNone/>
            </a:pPr>
            <a:r>
              <a:rPr lang="cs-CZ" sz="8000" b="1" dirty="0" err="1">
                <a:solidFill>
                  <a:schemeClr val="tx1"/>
                </a:solidFill>
              </a:rPr>
              <a:t>Once</a:t>
            </a:r>
            <a:r>
              <a:rPr lang="cs-CZ" sz="8000" b="1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chemeClr val="tx1"/>
                </a:solidFill>
              </a:rPr>
              <a:t>we</a:t>
            </a:r>
            <a:r>
              <a:rPr lang="cs-CZ" sz="8000" b="1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chemeClr val="tx1"/>
                </a:solidFill>
              </a:rPr>
              <a:t>know</a:t>
            </a:r>
            <a:r>
              <a:rPr lang="cs-CZ" sz="8000" b="1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chemeClr val="tx1"/>
                </a:solidFill>
              </a:rPr>
              <a:t>you</a:t>
            </a:r>
            <a:r>
              <a:rPr lang="cs-CZ" sz="8000" b="1" dirty="0">
                <a:solidFill>
                  <a:schemeClr val="tx1"/>
                </a:solidFill>
              </a:rPr>
              <a:t> are a </a:t>
            </a:r>
            <a:r>
              <a:rPr lang="cs-CZ" sz="8000" b="1" dirty="0" err="1">
                <a:solidFill>
                  <a:schemeClr val="tx1"/>
                </a:solidFill>
              </a:rPr>
              <a:t>prospective</a:t>
            </a:r>
            <a:r>
              <a:rPr lang="cs-CZ" sz="8000" b="1" dirty="0">
                <a:solidFill>
                  <a:schemeClr val="tx1"/>
                </a:solidFill>
              </a:rPr>
              <a:t> MSCA-PF </a:t>
            </a:r>
            <a:r>
              <a:rPr lang="cs-CZ" sz="8000" b="1" dirty="0" err="1">
                <a:solidFill>
                  <a:schemeClr val="tx1"/>
                </a:solidFill>
              </a:rPr>
              <a:t>candidate</a:t>
            </a:r>
            <a:r>
              <a:rPr lang="cs-CZ" sz="8000" b="1" dirty="0">
                <a:solidFill>
                  <a:schemeClr val="tx1"/>
                </a:solidFill>
              </a:rPr>
              <a:t> …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we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will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provide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you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with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our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>
                <a:solidFill>
                  <a:srgbClr val="92D050"/>
                </a:solidFill>
              </a:rPr>
              <a:t>MSCA-PF </a:t>
            </a:r>
            <a:r>
              <a:rPr lang="cs-CZ" sz="8000" b="1" dirty="0" err="1">
                <a:solidFill>
                  <a:srgbClr val="92D050"/>
                </a:solidFill>
              </a:rPr>
              <a:t>package</a:t>
            </a:r>
            <a:r>
              <a:rPr lang="cs-CZ" sz="8000" b="1" dirty="0">
                <a:solidFill>
                  <a:srgbClr val="92D050"/>
                </a:solidFill>
              </a:rPr>
              <a:t>*</a:t>
            </a:r>
            <a:endParaRPr lang="cs-CZ" sz="8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we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can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help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you</a:t>
            </a:r>
            <a:r>
              <a:rPr lang="cs-CZ" sz="8000" dirty="0">
                <a:solidFill>
                  <a:schemeClr val="tx1"/>
                </a:solidFill>
              </a:rPr>
              <a:t> set up </a:t>
            </a:r>
            <a:r>
              <a:rPr lang="cs-CZ" sz="8000" dirty="0" err="1">
                <a:solidFill>
                  <a:schemeClr val="tx1"/>
                </a:solidFill>
              </a:rPr>
              <a:t>your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access</a:t>
            </a:r>
            <a:r>
              <a:rPr lang="cs-CZ" sz="8000" b="1" dirty="0">
                <a:solidFill>
                  <a:srgbClr val="92D050"/>
                </a:solidFill>
              </a:rPr>
              <a:t> to </a:t>
            </a:r>
            <a:r>
              <a:rPr lang="cs-CZ" sz="8000" b="1" dirty="0" err="1">
                <a:solidFill>
                  <a:srgbClr val="92D050"/>
                </a:solidFill>
              </a:rPr>
              <a:t>Funding</a:t>
            </a:r>
            <a:r>
              <a:rPr lang="cs-CZ" sz="8000" b="1" dirty="0">
                <a:solidFill>
                  <a:srgbClr val="92D050"/>
                </a:solidFill>
              </a:rPr>
              <a:t> &amp; </a:t>
            </a:r>
            <a:r>
              <a:rPr lang="cs-CZ" sz="8000" b="1" dirty="0" err="1">
                <a:solidFill>
                  <a:srgbClr val="92D050"/>
                </a:solidFill>
              </a:rPr>
              <a:t>Tenders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Portal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dirty="0">
                <a:solidFill>
                  <a:schemeClr val="tx1"/>
                </a:solidFill>
              </a:rPr>
              <a:t>and start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application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form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there</a:t>
            </a:r>
            <a:endParaRPr lang="cs-CZ" sz="8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we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can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help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you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with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technical</a:t>
            </a:r>
            <a:r>
              <a:rPr lang="cs-CZ" sz="8000" b="1" dirty="0">
                <a:solidFill>
                  <a:srgbClr val="92D050"/>
                </a:solidFill>
              </a:rPr>
              <a:t> part A </a:t>
            </a:r>
            <a:r>
              <a:rPr lang="cs-CZ" sz="8000" dirty="0">
                <a:solidFill>
                  <a:schemeClr val="tx1"/>
                </a:solidFill>
              </a:rPr>
              <a:t>of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proposal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5600" dirty="0">
                <a:solidFill>
                  <a:schemeClr val="tx1"/>
                </a:solidFill>
              </a:rPr>
              <a:t>(</a:t>
            </a:r>
            <a:r>
              <a:rPr lang="cs-CZ" sz="5600" dirty="0" err="1">
                <a:solidFill>
                  <a:schemeClr val="tx1"/>
                </a:solidFill>
              </a:rPr>
              <a:t>info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about</a:t>
            </a:r>
            <a:r>
              <a:rPr lang="cs-CZ" sz="5600" dirty="0">
                <a:solidFill>
                  <a:schemeClr val="tx1"/>
                </a:solidFill>
              </a:rPr>
              <a:t> MUNI, </a:t>
            </a:r>
            <a:r>
              <a:rPr lang="cs-CZ" sz="5600" dirty="0" err="1">
                <a:solidFill>
                  <a:schemeClr val="tx1"/>
                </a:solidFill>
              </a:rPr>
              <a:t>the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ethics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assessment</a:t>
            </a:r>
            <a:r>
              <a:rPr lang="cs-CZ" sz="5600" dirty="0">
                <a:solidFill>
                  <a:schemeClr val="tx1"/>
                </a:solidFill>
              </a:rPr>
              <a:t>, </a:t>
            </a:r>
            <a:r>
              <a:rPr lang="cs-CZ" sz="5600" dirty="0" err="1">
                <a:solidFill>
                  <a:schemeClr val="tx1"/>
                </a:solidFill>
              </a:rPr>
              <a:t>etc</a:t>
            </a:r>
            <a:r>
              <a:rPr lang="cs-CZ" sz="5600" dirty="0">
                <a:solidFill>
                  <a:schemeClr val="tx1"/>
                </a:solidFill>
              </a:rPr>
              <a:t>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we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can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provide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>
                <a:solidFill>
                  <a:srgbClr val="92D050"/>
                </a:solidFill>
              </a:rPr>
              <a:t>limited** feedback to </a:t>
            </a:r>
            <a:r>
              <a:rPr lang="cs-CZ" sz="8000" b="1" dirty="0" err="1">
                <a:solidFill>
                  <a:srgbClr val="92D050"/>
                </a:solidFill>
              </a:rPr>
              <a:t>scientific</a:t>
            </a:r>
            <a:r>
              <a:rPr lang="cs-CZ" sz="8000" b="1" dirty="0">
                <a:solidFill>
                  <a:srgbClr val="92D050"/>
                </a:solidFill>
              </a:rPr>
              <a:t> part B </a:t>
            </a:r>
            <a:r>
              <a:rPr lang="cs-CZ" sz="8000" dirty="0" err="1">
                <a:solidFill>
                  <a:schemeClr val="tx1"/>
                </a:solidFill>
              </a:rPr>
              <a:t>for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your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proposal</a:t>
            </a:r>
            <a:endParaRPr lang="cs-CZ" sz="8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we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will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help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with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necessary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>
                <a:solidFill>
                  <a:srgbClr val="92D050"/>
                </a:solidFill>
              </a:rPr>
              <a:t>university </a:t>
            </a:r>
            <a:r>
              <a:rPr lang="cs-CZ" sz="8000" b="1" dirty="0" err="1">
                <a:solidFill>
                  <a:srgbClr val="92D050"/>
                </a:solidFill>
              </a:rPr>
              <a:t>administration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5600" dirty="0">
                <a:solidFill>
                  <a:schemeClr val="tx1"/>
                </a:solidFill>
              </a:rPr>
              <a:t>(</a:t>
            </a:r>
            <a:r>
              <a:rPr lang="cs-CZ" sz="5600" dirty="0" err="1">
                <a:solidFill>
                  <a:schemeClr val="tx1"/>
                </a:solidFill>
              </a:rPr>
              <a:t>budgeting</a:t>
            </a:r>
            <a:r>
              <a:rPr lang="cs-CZ" sz="5600" dirty="0">
                <a:solidFill>
                  <a:schemeClr val="tx1"/>
                </a:solidFill>
              </a:rPr>
              <a:t>, ISEP … )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sz="2400" b="1" dirty="0">
              <a:solidFill>
                <a:schemeClr val="tx1"/>
              </a:solidFill>
            </a:endParaRPr>
          </a:p>
          <a:p>
            <a:pPr marL="72000" indent="0">
              <a:buNone/>
            </a:pPr>
            <a:br>
              <a:rPr lang="cs-CZ" sz="2400" b="1" dirty="0">
                <a:solidFill>
                  <a:schemeClr val="accent1"/>
                </a:solidFill>
              </a:rPr>
            </a:br>
            <a:endParaRPr lang="cs-CZ" sz="2400" b="1" i="1" dirty="0">
              <a:solidFill>
                <a:schemeClr val="accent1"/>
              </a:solidFill>
            </a:endParaRPr>
          </a:p>
          <a:p>
            <a:pPr marL="7200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/>
            <a:endParaRPr lang="cs-CZ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2C7E214-7079-974A-9001-23430331D12D}"/>
              </a:ext>
            </a:extLst>
          </p:cNvPr>
          <p:cNvSpPr txBox="1"/>
          <p:nvPr/>
        </p:nvSpPr>
        <p:spPr>
          <a:xfrm>
            <a:off x="1051249" y="5881501"/>
            <a:ext cx="7766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* </a:t>
            </a:r>
            <a:r>
              <a:rPr lang="cs-CZ" sz="1200" dirty="0" err="1"/>
              <a:t>this</a:t>
            </a:r>
            <a:r>
              <a:rPr lang="cs-CZ" sz="1200" dirty="0"/>
              <a:t> </a:t>
            </a:r>
            <a:r>
              <a:rPr lang="cs-CZ" sz="1200" dirty="0" err="1"/>
              <a:t>includes</a:t>
            </a:r>
            <a:r>
              <a:rPr lang="cs-CZ" sz="1200" dirty="0"/>
              <a:t> </a:t>
            </a:r>
            <a:r>
              <a:rPr lang="cs-CZ" sz="1200" dirty="0" err="1"/>
              <a:t>application</a:t>
            </a:r>
            <a:r>
              <a:rPr lang="cs-CZ" sz="1200" dirty="0"/>
              <a:t> </a:t>
            </a:r>
            <a:r>
              <a:rPr lang="cs-CZ" sz="1200" dirty="0" err="1"/>
              <a:t>templates</a:t>
            </a:r>
            <a:r>
              <a:rPr lang="cs-CZ" sz="1200" dirty="0"/>
              <a:t>, </a:t>
            </a:r>
            <a:r>
              <a:rPr lang="cs-CZ" sz="1200" dirty="0" err="1"/>
              <a:t>presentation</a:t>
            </a:r>
            <a:r>
              <a:rPr lang="cs-CZ" sz="1200" dirty="0"/>
              <a:t>(s), </a:t>
            </a:r>
            <a:r>
              <a:rPr lang="cs-CZ" sz="1200" dirty="0" err="1"/>
              <a:t>brochures</a:t>
            </a:r>
            <a:r>
              <a:rPr lang="cs-CZ" sz="1200" dirty="0"/>
              <a:t> </a:t>
            </a:r>
            <a:r>
              <a:rPr lang="cs-CZ" sz="1200" dirty="0" err="1"/>
              <a:t>with</a:t>
            </a:r>
            <a:r>
              <a:rPr lang="cs-CZ" sz="1200" dirty="0"/>
              <a:t> </a:t>
            </a:r>
            <a:r>
              <a:rPr lang="cs-CZ" sz="1200" dirty="0" err="1"/>
              <a:t>tips</a:t>
            </a:r>
            <a:r>
              <a:rPr lang="cs-CZ" sz="1200" dirty="0"/>
              <a:t>/</a:t>
            </a:r>
            <a:r>
              <a:rPr lang="cs-CZ" sz="1200" dirty="0" err="1"/>
              <a:t>do‘s</a:t>
            </a:r>
            <a:r>
              <a:rPr lang="cs-CZ" sz="1200" dirty="0"/>
              <a:t> and </a:t>
            </a:r>
            <a:r>
              <a:rPr lang="cs-CZ" sz="1200" dirty="0" err="1"/>
              <a:t>don‘ts</a:t>
            </a:r>
            <a:r>
              <a:rPr lang="cs-CZ" sz="1200" dirty="0"/>
              <a:t> </a:t>
            </a:r>
            <a:r>
              <a:rPr lang="cs-CZ" sz="1200" dirty="0" err="1"/>
              <a:t>both</a:t>
            </a:r>
            <a:r>
              <a:rPr lang="cs-CZ" sz="1200" dirty="0"/>
              <a:t> made by MUNI </a:t>
            </a:r>
            <a:r>
              <a:rPr lang="cs-CZ" sz="1200" dirty="0" err="1"/>
              <a:t>colleagues</a:t>
            </a:r>
            <a:r>
              <a:rPr lang="cs-CZ" sz="1200" dirty="0"/>
              <a:t> and </a:t>
            </a:r>
            <a:r>
              <a:rPr lang="cs-CZ" sz="1200" dirty="0" err="1"/>
              <a:t>the</a:t>
            </a:r>
            <a:r>
              <a:rPr lang="cs-CZ" sz="1200" dirty="0"/>
              <a:t> EU, </a:t>
            </a:r>
            <a:r>
              <a:rPr lang="cs-CZ" sz="1200" dirty="0" err="1"/>
              <a:t>Gantt</a:t>
            </a:r>
            <a:r>
              <a:rPr lang="cs-CZ" sz="1200" dirty="0"/>
              <a:t> </a:t>
            </a:r>
            <a:r>
              <a:rPr lang="cs-CZ" sz="1200" dirty="0" err="1"/>
              <a:t>charts</a:t>
            </a:r>
            <a:r>
              <a:rPr lang="cs-CZ" sz="1200" dirty="0"/>
              <a:t> and </a:t>
            </a:r>
            <a:r>
              <a:rPr lang="cs-CZ" sz="1200" dirty="0" err="1"/>
              <a:t>other</a:t>
            </a:r>
            <a:r>
              <a:rPr lang="cs-CZ" sz="1200" dirty="0"/>
              <a:t> </a:t>
            </a:r>
            <a:r>
              <a:rPr lang="cs-CZ" sz="1200" dirty="0" err="1"/>
              <a:t>tools</a:t>
            </a:r>
            <a:r>
              <a:rPr lang="cs-CZ" sz="1200" dirty="0"/>
              <a:t>, </a:t>
            </a:r>
            <a:r>
              <a:rPr lang="cs-CZ" sz="1200" dirty="0" err="1"/>
              <a:t>which</a:t>
            </a:r>
            <a:r>
              <a:rPr lang="cs-CZ" sz="1200" dirty="0"/>
              <a:t> </a:t>
            </a:r>
            <a:r>
              <a:rPr lang="cs-CZ" sz="1200" dirty="0" err="1"/>
              <a:t>will</a:t>
            </a:r>
            <a:r>
              <a:rPr lang="cs-CZ" sz="1200" dirty="0"/>
              <a:t> – </a:t>
            </a:r>
            <a:r>
              <a:rPr lang="cs-CZ" sz="1200" dirty="0" err="1"/>
              <a:t>hopefully</a:t>
            </a:r>
            <a:r>
              <a:rPr lang="cs-CZ" sz="1200" dirty="0"/>
              <a:t> – </a:t>
            </a:r>
            <a:r>
              <a:rPr lang="cs-CZ" sz="1200" dirty="0" err="1"/>
              <a:t>help</a:t>
            </a:r>
            <a:r>
              <a:rPr lang="cs-CZ" sz="1200" dirty="0"/>
              <a:t> </a:t>
            </a:r>
            <a:r>
              <a:rPr lang="cs-CZ" sz="1200" dirty="0" err="1"/>
              <a:t>you</a:t>
            </a:r>
            <a:r>
              <a:rPr lang="cs-CZ" sz="1200" dirty="0"/>
              <a:t>.</a:t>
            </a:r>
            <a:br>
              <a:rPr lang="cs-CZ" sz="1200" dirty="0"/>
            </a:br>
            <a:r>
              <a:rPr lang="cs-CZ" sz="1200" dirty="0"/>
              <a:t>** </a:t>
            </a:r>
            <a:r>
              <a:rPr lang="cs-CZ" sz="1200" dirty="0" err="1"/>
              <a:t>please</a:t>
            </a:r>
            <a:r>
              <a:rPr lang="cs-CZ" sz="1200" dirty="0"/>
              <a:t> </a:t>
            </a:r>
            <a:r>
              <a:rPr lang="cs-CZ" sz="1200" dirty="0" err="1"/>
              <a:t>note</a:t>
            </a:r>
            <a:r>
              <a:rPr lang="cs-CZ" sz="1200" dirty="0"/>
              <a:t> </a:t>
            </a:r>
            <a:r>
              <a:rPr lang="cs-CZ" sz="1200" dirty="0" err="1"/>
              <a:t>that</a:t>
            </a:r>
            <a:r>
              <a:rPr lang="cs-CZ" sz="1200" dirty="0"/>
              <a:t> </a:t>
            </a:r>
            <a:r>
              <a:rPr lang="cs-CZ" sz="1200" dirty="0" err="1"/>
              <a:t>we</a:t>
            </a:r>
            <a:r>
              <a:rPr lang="cs-CZ" sz="1200" dirty="0"/>
              <a:t> are </a:t>
            </a:r>
            <a:r>
              <a:rPr lang="cs-CZ" sz="1200" dirty="0" err="1"/>
              <a:t>laypersons</a:t>
            </a:r>
            <a:r>
              <a:rPr lang="cs-CZ" sz="1200" dirty="0"/>
              <a:t> in </a:t>
            </a:r>
            <a:r>
              <a:rPr lang="cs-CZ" sz="1200" dirty="0" err="1"/>
              <a:t>your</a:t>
            </a:r>
            <a:r>
              <a:rPr lang="cs-CZ" sz="1200" dirty="0"/>
              <a:t> </a:t>
            </a:r>
            <a:r>
              <a:rPr lang="cs-CZ" sz="1200" dirty="0" err="1"/>
              <a:t>particular</a:t>
            </a:r>
            <a:r>
              <a:rPr lang="cs-CZ" sz="1200" dirty="0"/>
              <a:t> </a:t>
            </a:r>
            <a:r>
              <a:rPr lang="cs-CZ" sz="1200" dirty="0" err="1"/>
              <a:t>field</a:t>
            </a:r>
            <a:r>
              <a:rPr lang="cs-CZ" sz="1200" dirty="0"/>
              <a:t>, so </a:t>
            </a:r>
            <a:r>
              <a:rPr lang="cs-CZ" sz="1200" dirty="0" err="1"/>
              <a:t>our</a:t>
            </a:r>
            <a:r>
              <a:rPr lang="cs-CZ" sz="1200" dirty="0"/>
              <a:t> </a:t>
            </a:r>
            <a:r>
              <a:rPr lang="cs-CZ" sz="1200" dirty="0" err="1"/>
              <a:t>feeback</a:t>
            </a:r>
            <a:r>
              <a:rPr lang="cs-CZ" sz="1200" dirty="0"/>
              <a:t> </a:t>
            </a:r>
            <a:r>
              <a:rPr lang="cs-CZ" sz="1200" dirty="0" err="1"/>
              <a:t>concerns</a:t>
            </a:r>
            <a:r>
              <a:rPr lang="cs-CZ" sz="1200" dirty="0"/>
              <a:t> </a:t>
            </a:r>
            <a:r>
              <a:rPr lang="cs-CZ" sz="1200" dirty="0" err="1"/>
              <a:t>mainly</a:t>
            </a:r>
            <a:r>
              <a:rPr lang="cs-CZ" sz="1200" dirty="0"/>
              <a:t> </a:t>
            </a:r>
            <a:r>
              <a:rPr lang="cs-CZ" sz="1200" dirty="0" err="1"/>
              <a:t>evaluation</a:t>
            </a:r>
            <a:r>
              <a:rPr lang="cs-CZ" sz="1200" dirty="0"/>
              <a:t> </a:t>
            </a:r>
            <a:r>
              <a:rPr lang="cs-CZ" sz="1200" dirty="0" err="1"/>
              <a:t>criteria</a:t>
            </a:r>
            <a:r>
              <a:rPr lang="cs-CZ" sz="1200" dirty="0"/>
              <a:t> and </a:t>
            </a:r>
            <a:r>
              <a:rPr lang="cs-CZ" sz="1200" dirty="0" err="1"/>
              <a:t>patterns</a:t>
            </a:r>
            <a:r>
              <a:rPr lang="cs-CZ" sz="1200" dirty="0"/>
              <a:t> of </a:t>
            </a:r>
            <a:r>
              <a:rPr lang="cs-CZ" sz="1200" dirty="0" err="1"/>
              <a:t>good</a:t>
            </a:r>
            <a:r>
              <a:rPr lang="cs-CZ" sz="1200" dirty="0"/>
              <a:t> </a:t>
            </a:r>
            <a:r>
              <a:rPr lang="cs-CZ" sz="1200" dirty="0" err="1"/>
              <a:t>practice</a:t>
            </a:r>
            <a:r>
              <a:rPr lang="cs-CZ" sz="1200" dirty="0"/>
              <a:t>,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scientific</a:t>
            </a:r>
            <a:r>
              <a:rPr lang="cs-CZ" sz="1200" dirty="0"/>
              <a:t> part </a:t>
            </a:r>
            <a:r>
              <a:rPr lang="cs-CZ" sz="1200" dirty="0" err="1"/>
              <a:t>is</a:t>
            </a:r>
            <a:r>
              <a:rPr lang="cs-CZ" sz="1200" dirty="0"/>
              <a:t> to </a:t>
            </a:r>
            <a:r>
              <a:rPr lang="cs-CZ" sz="1200" dirty="0" err="1"/>
              <a:t>be</a:t>
            </a:r>
            <a:r>
              <a:rPr lang="cs-CZ" sz="1200" dirty="0"/>
              <a:t> </a:t>
            </a:r>
            <a:r>
              <a:rPr lang="cs-CZ" sz="1200" dirty="0" err="1"/>
              <a:t>consulted</a:t>
            </a:r>
            <a:r>
              <a:rPr lang="cs-CZ" sz="1200" dirty="0"/>
              <a:t> </a:t>
            </a:r>
            <a:r>
              <a:rPr lang="cs-CZ" sz="1200" dirty="0" err="1"/>
              <a:t>primarily</a:t>
            </a:r>
            <a:r>
              <a:rPr lang="cs-CZ" sz="1200" dirty="0"/>
              <a:t> </a:t>
            </a:r>
            <a:r>
              <a:rPr lang="cs-CZ" sz="1200" dirty="0" err="1"/>
              <a:t>with</a:t>
            </a:r>
            <a:r>
              <a:rPr lang="cs-CZ" sz="1200" dirty="0"/>
              <a:t> </a:t>
            </a:r>
            <a:r>
              <a:rPr lang="cs-CZ" sz="1200" dirty="0" err="1"/>
              <a:t>the</a:t>
            </a:r>
            <a:r>
              <a:rPr lang="cs-CZ" sz="1200" dirty="0"/>
              <a:t> supervisor</a:t>
            </a:r>
          </a:p>
        </p:txBody>
      </p:sp>
    </p:spTree>
    <p:extLst>
      <p:ext uri="{BB962C8B-B14F-4D97-AF65-F5344CB8AC3E}">
        <p14:creationId xmlns:p14="http://schemas.microsoft.com/office/powerpoint/2010/main" val="2890007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425C5-68A5-8635-0605-51D1BB886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4FC6174-AFE1-5B8B-DBDA-1F18A3CB5C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57F4131-51FF-33DA-5520-14606954A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473787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HOW TO WRITE A GOOD PROPOSAL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5128B3B-494D-7603-3177-CF48BCA08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1366488"/>
            <a:ext cx="9599657" cy="4861511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Have</a:t>
            </a:r>
            <a:r>
              <a:rPr lang="cs-CZ" sz="8000" b="1" dirty="0">
                <a:solidFill>
                  <a:schemeClr val="tx1"/>
                </a:solidFill>
              </a:rPr>
              <a:t> </a:t>
            </a:r>
            <a:r>
              <a:rPr lang="cs-CZ" sz="8000" b="1" dirty="0">
                <a:solidFill>
                  <a:srgbClr val="92D050"/>
                </a:solidFill>
              </a:rPr>
              <a:t>a </a:t>
            </a:r>
            <a:r>
              <a:rPr lang="cs-CZ" sz="8000" b="1" dirty="0" err="1">
                <a:solidFill>
                  <a:srgbClr val="92D050"/>
                </a:solidFill>
              </a:rPr>
              <a:t>good</a:t>
            </a:r>
            <a:r>
              <a:rPr lang="cs-CZ" sz="8000" b="1" dirty="0">
                <a:solidFill>
                  <a:srgbClr val="92D050"/>
                </a:solidFill>
              </a:rPr>
              <a:t> supervisor</a:t>
            </a:r>
            <a:r>
              <a:rPr lang="cs-CZ" sz="8000" b="1" dirty="0">
                <a:solidFill>
                  <a:schemeClr val="tx1"/>
                </a:solidFill>
              </a:rPr>
              <a:t>, </a:t>
            </a:r>
            <a:r>
              <a:rPr lang="cs-CZ" sz="8000" dirty="0">
                <a:solidFill>
                  <a:schemeClr val="tx1"/>
                </a:solidFill>
              </a:rPr>
              <a:t>as his/her role </a:t>
            </a:r>
            <a:r>
              <a:rPr lang="cs-CZ" sz="8000" dirty="0" err="1">
                <a:solidFill>
                  <a:schemeClr val="tx1"/>
                </a:solidFill>
              </a:rPr>
              <a:t>will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be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crucial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for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eventual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success</a:t>
            </a:r>
            <a:endParaRPr lang="cs-CZ" sz="8000" b="1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b="1" dirty="0">
                <a:solidFill>
                  <a:srgbClr val="92D050"/>
                </a:solidFill>
              </a:rPr>
              <a:t>Time </a:t>
            </a:r>
            <a:r>
              <a:rPr lang="cs-CZ" sz="8000" b="1" dirty="0" err="1">
                <a:solidFill>
                  <a:srgbClr val="92D050"/>
                </a:solidFill>
              </a:rPr>
              <a:t>is</a:t>
            </a:r>
            <a:r>
              <a:rPr lang="cs-CZ" sz="8000" b="1" dirty="0">
                <a:solidFill>
                  <a:srgbClr val="92D050"/>
                </a:solidFill>
              </a:rPr>
              <a:t> of </a:t>
            </a:r>
            <a:r>
              <a:rPr lang="cs-CZ" sz="8000" b="1" dirty="0" err="1">
                <a:solidFill>
                  <a:srgbClr val="92D050"/>
                </a:solidFill>
              </a:rPr>
              <a:t>the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essence</a:t>
            </a:r>
            <a:r>
              <a:rPr lang="cs-CZ" sz="8000" dirty="0">
                <a:solidFill>
                  <a:schemeClr val="tx1"/>
                </a:solidFill>
              </a:rPr>
              <a:t>, </a:t>
            </a:r>
            <a:r>
              <a:rPr lang="cs-CZ" sz="8000" dirty="0" err="1">
                <a:solidFill>
                  <a:schemeClr val="tx1"/>
                </a:solidFill>
              </a:rPr>
              <a:t>reserve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enough</a:t>
            </a:r>
            <a:r>
              <a:rPr lang="cs-CZ" sz="8000" dirty="0">
                <a:solidFill>
                  <a:schemeClr val="tx1"/>
                </a:solidFill>
              </a:rPr>
              <a:t> of </a:t>
            </a:r>
            <a:r>
              <a:rPr lang="cs-CZ" sz="8000" dirty="0" err="1">
                <a:solidFill>
                  <a:schemeClr val="tx1"/>
                </a:solidFill>
              </a:rPr>
              <a:t>it</a:t>
            </a:r>
            <a:r>
              <a:rPr lang="cs-CZ" sz="8000" dirty="0">
                <a:solidFill>
                  <a:schemeClr val="tx1"/>
                </a:solidFill>
              </a:rPr>
              <a:t> (</a:t>
            </a:r>
            <a:r>
              <a:rPr lang="cs-CZ" sz="8000" dirty="0" err="1">
                <a:solidFill>
                  <a:schemeClr val="tx1"/>
                </a:solidFill>
              </a:rPr>
              <a:t>both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you</a:t>
            </a:r>
            <a:r>
              <a:rPr lang="cs-CZ" sz="8000" dirty="0">
                <a:solidFill>
                  <a:schemeClr val="tx1"/>
                </a:solidFill>
              </a:rPr>
              <a:t> and </a:t>
            </a:r>
            <a:r>
              <a:rPr lang="cs-CZ" sz="8000" dirty="0" err="1">
                <a:solidFill>
                  <a:schemeClr val="tx1"/>
                </a:solidFill>
              </a:rPr>
              <a:t>your</a:t>
            </a:r>
            <a:r>
              <a:rPr lang="cs-CZ" sz="8000" dirty="0">
                <a:solidFill>
                  <a:schemeClr val="tx1"/>
                </a:solidFill>
              </a:rPr>
              <a:t> supervisor)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>
                <a:solidFill>
                  <a:schemeClr val="tx1"/>
                </a:solidFill>
              </a:rPr>
              <a:t>Focus </a:t>
            </a:r>
            <a:r>
              <a:rPr lang="cs-CZ" sz="8000" dirty="0" err="1">
                <a:solidFill>
                  <a:schemeClr val="tx1"/>
                </a:solidFill>
              </a:rPr>
              <a:t>rigorously</a:t>
            </a:r>
            <a:r>
              <a:rPr lang="cs-CZ" sz="8000" dirty="0">
                <a:solidFill>
                  <a:schemeClr val="tx1"/>
                </a:solidFill>
              </a:rPr>
              <a:t> on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evaluation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criteria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r>
              <a:rPr lang="cs-CZ" sz="8000" dirty="0">
                <a:solidFill>
                  <a:schemeClr val="tx1"/>
                </a:solidFill>
              </a:rPr>
              <a:t>and </a:t>
            </a:r>
            <a:r>
              <a:rPr lang="cs-CZ" sz="8000" dirty="0" err="1">
                <a:solidFill>
                  <a:schemeClr val="tx1"/>
                </a:solidFill>
              </a:rPr>
              <a:t>try</a:t>
            </a:r>
            <a:r>
              <a:rPr lang="cs-CZ" sz="8000" dirty="0">
                <a:solidFill>
                  <a:schemeClr val="tx1"/>
                </a:solidFill>
              </a:rPr>
              <a:t> to </a:t>
            </a:r>
            <a:r>
              <a:rPr lang="cs-CZ" sz="8000" dirty="0" err="1">
                <a:solidFill>
                  <a:schemeClr val="tx1"/>
                </a:solidFill>
              </a:rPr>
              <a:t>avoid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common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mistakes</a:t>
            </a:r>
            <a:endParaRPr lang="cs-CZ" sz="8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b="1" dirty="0">
                <a:solidFill>
                  <a:srgbClr val="92D050"/>
                </a:solidFill>
              </a:rPr>
              <a:t>Revise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your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proposal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time</a:t>
            </a:r>
            <a:r>
              <a:rPr lang="cs-CZ" sz="8000" dirty="0">
                <a:solidFill>
                  <a:schemeClr val="tx1"/>
                </a:solidFill>
              </a:rPr>
              <a:t> and </a:t>
            </a:r>
            <a:r>
              <a:rPr lang="cs-CZ" sz="8000" dirty="0" err="1">
                <a:solidFill>
                  <a:schemeClr val="tx1"/>
                </a:solidFill>
              </a:rPr>
              <a:t>time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again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with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your</a:t>
            </a:r>
            <a:r>
              <a:rPr lang="cs-CZ" sz="8000" dirty="0">
                <a:solidFill>
                  <a:schemeClr val="tx1"/>
                </a:solidFill>
              </a:rPr>
              <a:t> supervisor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Don‘t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forget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about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technicalities</a:t>
            </a:r>
            <a:r>
              <a:rPr lang="cs-CZ" sz="8000" b="1" dirty="0">
                <a:solidFill>
                  <a:srgbClr val="92D050"/>
                </a:solidFill>
              </a:rPr>
              <a:t> </a:t>
            </a:r>
            <a:br>
              <a:rPr lang="cs-CZ" sz="7200" dirty="0">
                <a:solidFill>
                  <a:schemeClr val="tx1"/>
                </a:solidFill>
              </a:rPr>
            </a:br>
            <a:r>
              <a:rPr lang="cs-CZ" sz="5600" dirty="0">
                <a:solidFill>
                  <a:schemeClr val="tx1"/>
                </a:solidFill>
              </a:rPr>
              <a:t>(</a:t>
            </a:r>
            <a:r>
              <a:rPr lang="cs-CZ" sz="5600" dirty="0" err="1">
                <a:solidFill>
                  <a:schemeClr val="tx1"/>
                </a:solidFill>
              </a:rPr>
              <a:t>the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lenght</a:t>
            </a:r>
            <a:r>
              <a:rPr lang="cs-CZ" sz="5600" dirty="0">
                <a:solidFill>
                  <a:schemeClr val="tx1"/>
                </a:solidFill>
              </a:rPr>
              <a:t> of </a:t>
            </a:r>
            <a:r>
              <a:rPr lang="cs-CZ" sz="5600" dirty="0" err="1">
                <a:solidFill>
                  <a:schemeClr val="tx1"/>
                </a:solidFill>
              </a:rPr>
              <a:t>the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proposal</a:t>
            </a:r>
            <a:r>
              <a:rPr lang="cs-CZ" sz="5600" dirty="0">
                <a:solidFill>
                  <a:schemeClr val="tx1"/>
                </a:solidFill>
              </a:rPr>
              <a:t>, </a:t>
            </a:r>
            <a:r>
              <a:rPr lang="cs-CZ" sz="5600" dirty="0" err="1">
                <a:solidFill>
                  <a:schemeClr val="tx1"/>
                </a:solidFill>
              </a:rPr>
              <a:t>the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margins</a:t>
            </a:r>
            <a:r>
              <a:rPr lang="cs-CZ" sz="5600" dirty="0">
                <a:solidFill>
                  <a:schemeClr val="tx1"/>
                </a:solidFill>
              </a:rPr>
              <a:t>, </a:t>
            </a:r>
            <a:r>
              <a:rPr lang="cs-CZ" sz="5600" dirty="0" err="1">
                <a:solidFill>
                  <a:schemeClr val="tx1"/>
                </a:solidFill>
              </a:rPr>
              <a:t>the</a:t>
            </a:r>
            <a:r>
              <a:rPr lang="cs-CZ" sz="5600" dirty="0">
                <a:solidFill>
                  <a:schemeClr val="tx1"/>
                </a:solidFill>
              </a:rPr>
              <a:t> font </a:t>
            </a:r>
            <a:r>
              <a:rPr lang="cs-CZ" sz="5600" dirty="0" err="1">
                <a:solidFill>
                  <a:schemeClr val="tx1"/>
                </a:solidFill>
              </a:rPr>
              <a:t>size</a:t>
            </a:r>
            <a:r>
              <a:rPr lang="cs-CZ" sz="5600" dirty="0">
                <a:solidFill>
                  <a:schemeClr val="tx1"/>
                </a:solidFill>
              </a:rPr>
              <a:t>, </a:t>
            </a:r>
            <a:r>
              <a:rPr lang="cs-CZ" sz="5600" dirty="0" err="1">
                <a:solidFill>
                  <a:schemeClr val="tx1"/>
                </a:solidFill>
              </a:rPr>
              <a:t>the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references</a:t>
            </a:r>
            <a:r>
              <a:rPr lang="cs-CZ" sz="5600" dirty="0">
                <a:solidFill>
                  <a:schemeClr val="tx1"/>
                </a:solidFill>
              </a:rPr>
              <a:t>, </a:t>
            </a:r>
            <a:r>
              <a:rPr lang="cs-CZ" sz="5600" dirty="0" err="1">
                <a:solidFill>
                  <a:schemeClr val="tx1"/>
                </a:solidFill>
              </a:rPr>
              <a:t>diagrams</a:t>
            </a:r>
            <a:r>
              <a:rPr lang="cs-CZ" sz="5600" dirty="0">
                <a:solidFill>
                  <a:schemeClr val="tx1"/>
                </a:solidFill>
              </a:rPr>
              <a:t> … </a:t>
            </a:r>
            <a:r>
              <a:rPr lang="cs-CZ" sz="5600" dirty="0" err="1">
                <a:solidFill>
                  <a:schemeClr val="tx1"/>
                </a:solidFill>
              </a:rPr>
              <a:t>little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details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matter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also</a:t>
            </a:r>
            <a:r>
              <a:rPr lang="cs-CZ" sz="5600" dirty="0">
                <a:solidFill>
                  <a:schemeClr val="tx1"/>
                </a:solidFill>
              </a:rPr>
              <a:t>)</a:t>
            </a:r>
            <a:br>
              <a:rPr lang="cs-CZ" sz="5600" dirty="0">
                <a:solidFill>
                  <a:schemeClr val="tx1"/>
                </a:solidFill>
              </a:rPr>
            </a:br>
            <a:endParaRPr lang="cs-CZ" sz="5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Did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mention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b="1" dirty="0" err="1">
                <a:solidFill>
                  <a:srgbClr val="92D050"/>
                </a:solidFill>
              </a:rPr>
              <a:t>meetings</a:t>
            </a:r>
            <a:r>
              <a:rPr lang="cs-CZ" sz="8000" b="1" dirty="0">
                <a:solidFill>
                  <a:srgbClr val="92D050"/>
                </a:solidFill>
              </a:rPr>
              <a:t> and </a:t>
            </a:r>
            <a:r>
              <a:rPr lang="cs-CZ" sz="8000" b="1" dirty="0" err="1">
                <a:solidFill>
                  <a:srgbClr val="92D050"/>
                </a:solidFill>
              </a:rPr>
              <a:t>consulting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with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your</a:t>
            </a:r>
            <a:r>
              <a:rPr lang="cs-CZ" sz="8000" dirty="0">
                <a:solidFill>
                  <a:schemeClr val="tx1"/>
                </a:solidFill>
              </a:rPr>
              <a:t> supervisor </a:t>
            </a:r>
            <a:r>
              <a:rPr lang="cs-CZ" sz="8000" dirty="0" err="1">
                <a:solidFill>
                  <a:schemeClr val="tx1"/>
                </a:solidFill>
              </a:rPr>
              <a:t>regularly</a:t>
            </a:r>
            <a:r>
              <a:rPr lang="cs-CZ" sz="8000" dirty="0">
                <a:solidFill>
                  <a:schemeClr val="tx1"/>
                </a:solidFill>
              </a:rPr>
              <a:t>?</a:t>
            </a:r>
            <a:br>
              <a:rPr lang="cs-CZ" sz="7200" dirty="0">
                <a:solidFill>
                  <a:schemeClr val="tx1"/>
                </a:solidFill>
              </a:rPr>
            </a:br>
            <a:r>
              <a:rPr lang="cs-CZ" sz="5600" dirty="0">
                <a:solidFill>
                  <a:schemeClr val="tx1"/>
                </a:solidFill>
              </a:rPr>
              <a:t>(</a:t>
            </a:r>
            <a:r>
              <a:rPr lang="cs-CZ" sz="5600" dirty="0" err="1">
                <a:solidFill>
                  <a:schemeClr val="tx1"/>
                </a:solidFill>
              </a:rPr>
              <a:t>really</a:t>
            </a:r>
            <a:r>
              <a:rPr lang="cs-CZ" sz="5600" dirty="0">
                <a:solidFill>
                  <a:schemeClr val="tx1"/>
                </a:solidFill>
              </a:rPr>
              <a:t>, </a:t>
            </a:r>
            <a:r>
              <a:rPr lang="cs-CZ" sz="5600" dirty="0" err="1">
                <a:solidFill>
                  <a:schemeClr val="tx1"/>
                </a:solidFill>
              </a:rPr>
              <a:t>it‘s</a:t>
            </a:r>
            <a:r>
              <a:rPr lang="cs-CZ" sz="5600" dirty="0">
                <a:solidFill>
                  <a:schemeClr val="tx1"/>
                </a:solidFill>
              </a:rPr>
              <a:t> </a:t>
            </a:r>
            <a:r>
              <a:rPr lang="cs-CZ" sz="5600" dirty="0" err="1">
                <a:solidFill>
                  <a:schemeClr val="tx1"/>
                </a:solidFill>
              </a:rPr>
              <a:t>important</a:t>
            </a:r>
            <a:r>
              <a:rPr lang="cs-CZ" sz="5600" dirty="0">
                <a:solidFill>
                  <a:schemeClr val="tx1"/>
                </a:solidFill>
              </a:rPr>
              <a:t>)</a:t>
            </a:r>
            <a:endParaRPr lang="cs-CZ" sz="72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sz="7200" b="1" i="1" dirty="0">
              <a:solidFill>
                <a:schemeClr val="accent1"/>
              </a:solidFill>
            </a:endParaRPr>
          </a:p>
          <a:p>
            <a:pPr marL="7200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86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74C3B-89D9-822A-0B04-952A39107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8901178-DF9B-6BDD-F021-432F498E57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8AF36C7-074A-F9AA-3FC9-BF050FE57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3" y="473787"/>
            <a:ext cx="8933197" cy="640702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PROPOSAL EVALUATION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3C3680D-E572-E25F-FA68-9698B33A9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33" y="1366488"/>
            <a:ext cx="5692283" cy="4861511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the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proposal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is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evaluated</a:t>
            </a:r>
            <a:r>
              <a:rPr lang="cs-CZ" sz="8000" dirty="0">
                <a:solidFill>
                  <a:schemeClr val="tx1"/>
                </a:solidFill>
              </a:rPr>
              <a:t> by a panel of </a:t>
            </a:r>
            <a:r>
              <a:rPr lang="cs-CZ" sz="8000" dirty="0" err="1">
                <a:solidFill>
                  <a:schemeClr val="tx1"/>
                </a:solidFill>
              </a:rPr>
              <a:t>evaluators</a:t>
            </a:r>
            <a:r>
              <a:rPr lang="cs-CZ" sz="8000" dirty="0">
                <a:solidFill>
                  <a:schemeClr val="tx1"/>
                </a:solidFill>
              </a:rPr>
              <a:t>, </a:t>
            </a:r>
            <a:r>
              <a:rPr lang="cs-CZ" sz="8000" dirty="0" err="1">
                <a:solidFill>
                  <a:schemeClr val="tx1"/>
                </a:solidFill>
              </a:rPr>
              <a:t>consisting</a:t>
            </a:r>
            <a:r>
              <a:rPr lang="cs-CZ" sz="8000" dirty="0">
                <a:solidFill>
                  <a:schemeClr val="tx1"/>
                </a:solidFill>
              </a:rPr>
              <a:t> of a mix of </a:t>
            </a:r>
            <a:r>
              <a:rPr lang="cs-CZ" sz="8000" dirty="0" err="1">
                <a:solidFill>
                  <a:schemeClr val="tx1"/>
                </a:solidFill>
              </a:rPr>
              <a:t>generalists</a:t>
            </a:r>
            <a:r>
              <a:rPr lang="cs-CZ" sz="8000" dirty="0">
                <a:solidFill>
                  <a:schemeClr val="tx1"/>
                </a:solidFill>
              </a:rPr>
              <a:t> and </a:t>
            </a:r>
            <a:r>
              <a:rPr lang="cs-CZ" sz="8000" dirty="0" err="1">
                <a:solidFill>
                  <a:schemeClr val="tx1"/>
                </a:solidFill>
              </a:rPr>
              <a:t>specialists</a:t>
            </a:r>
            <a:r>
              <a:rPr lang="cs-CZ" sz="8000" dirty="0">
                <a:solidFill>
                  <a:schemeClr val="tx1"/>
                </a:solidFill>
              </a:rPr>
              <a:t> (minimum 3)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takes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about</a:t>
            </a:r>
            <a:r>
              <a:rPr lang="cs-CZ" sz="8000" dirty="0">
                <a:solidFill>
                  <a:schemeClr val="tx1"/>
                </a:solidFill>
              </a:rPr>
              <a:t> 5 </a:t>
            </a:r>
            <a:r>
              <a:rPr lang="cs-CZ" sz="8000" dirty="0" err="1">
                <a:solidFill>
                  <a:schemeClr val="tx1"/>
                </a:solidFill>
              </a:rPr>
              <a:t>months</a:t>
            </a:r>
            <a:endParaRPr lang="cs-CZ" sz="8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8000" dirty="0" err="1">
                <a:solidFill>
                  <a:schemeClr val="tx1"/>
                </a:solidFill>
              </a:rPr>
              <a:t>there</a:t>
            </a:r>
            <a:r>
              <a:rPr lang="cs-CZ" sz="8000" dirty="0">
                <a:solidFill>
                  <a:schemeClr val="tx1"/>
                </a:solidFill>
              </a:rPr>
              <a:t> are 3 </a:t>
            </a:r>
            <a:r>
              <a:rPr lang="cs-CZ" sz="8000" dirty="0" err="1">
                <a:solidFill>
                  <a:schemeClr val="tx1"/>
                </a:solidFill>
              </a:rPr>
              <a:t>evaluation</a:t>
            </a:r>
            <a:r>
              <a:rPr lang="cs-CZ" sz="8000" dirty="0">
                <a:solidFill>
                  <a:schemeClr val="tx1"/>
                </a:solidFill>
              </a:rPr>
              <a:t> </a:t>
            </a:r>
            <a:r>
              <a:rPr lang="cs-CZ" sz="8000" dirty="0" err="1">
                <a:solidFill>
                  <a:schemeClr val="tx1"/>
                </a:solidFill>
              </a:rPr>
              <a:t>criteria</a:t>
            </a:r>
            <a:r>
              <a:rPr lang="cs-CZ" sz="8000" dirty="0">
                <a:solidFill>
                  <a:schemeClr val="tx1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9600" b="1" dirty="0">
                <a:solidFill>
                  <a:srgbClr val="92D050"/>
                </a:solidFill>
              </a:rPr>
              <a:t>EXCELLENCE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9600" b="1" dirty="0">
                <a:solidFill>
                  <a:srgbClr val="92D050"/>
                </a:solidFill>
              </a:rPr>
              <a:t>IMPACT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9600" b="1" dirty="0">
                <a:solidFill>
                  <a:srgbClr val="92D050"/>
                </a:solidFill>
              </a:rPr>
              <a:t>QUALITY OF IMPLEMENTATION</a:t>
            </a:r>
          </a:p>
          <a:p>
            <a:pPr marL="324000" lvl="1" indent="0">
              <a:buNone/>
            </a:pPr>
            <a:br>
              <a:rPr lang="cs-CZ" sz="8000" dirty="0">
                <a:solidFill>
                  <a:schemeClr val="tx1"/>
                </a:solidFill>
              </a:rPr>
            </a:br>
            <a:r>
              <a:rPr lang="cs-CZ" sz="8000" dirty="0">
                <a:solidFill>
                  <a:schemeClr val="tx1"/>
                </a:solidFill>
              </a:rPr>
              <a:t>	</a:t>
            </a:r>
            <a:r>
              <a:rPr lang="cs-CZ" sz="8000" dirty="0" err="1">
                <a:solidFill>
                  <a:schemeClr val="tx1"/>
                </a:solidFill>
              </a:rPr>
              <a:t>described</a:t>
            </a:r>
            <a:r>
              <a:rPr lang="cs-CZ" sz="8000" dirty="0">
                <a:solidFill>
                  <a:schemeClr val="tx1"/>
                </a:solidFill>
              </a:rPr>
              <a:t> in detail as </a:t>
            </a:r>
            <a:r>
              <a:rPr lang="cs-CZ" sz="8000" dirty="0" err="1">
                <a:solidFill>
                  <a:schemeClr val="tx1"/>
                </a:solidFill>
              </a:rPr>
              <a:t>follows</a:t>
            </a:r>
            <a:r>
              <a:rPr lang="cs-CZ" sz="8000" dirty="0">
                <a:solidFill>
                  <a:schemeClr val="tx1"/>
                </a:solidFill>
              </a:rPr>
              <a:t>:</a:t>
            </a:r>
            <a:br>
              <a:rPr lang="cs-CZ" sz="7400" dirty="0">
                <a:solidFill>
                  <a:schemeClr val="tx1"/>
                </a:solidFill>
              </a:rPr>
            </a:br>
            <a:br>
              <a:rPr lang="cs-CZ" sz="7200" b="1" dirty="0">
                <a:solidFill>
                  <a:schemeClr val="accent1"/>
                </a:solidFill>
              </a:rPr>
            </a:br>
            <a:endParaRPr lang="cs-CZ" sz="7200" b="1" i="1" dirty="0">
              <a:solidFill>
                <a:schemeClr val="accent1"/>
              </a:solidFill>
            </a:endParaRPr>
          </a:p>
          <a:p>
            <a:pPr marL="7200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/>
            <a:endParaRPr lang="cs-CZ" dirty="0"/>
          </a:p>
        </p:txBody>
      </p:sp>
      <p:pic>
        <p:nvPicPr>
          <p:cNvPr id="6" name="Obrázek 5" descr="Obsah obrázku text, snímek obrazovky, Písmo, číslo&#10;&#10;Obsah vygenerovaný umělou inteligencí může být nesprávný.">
            <a:extLst>
              <a:ext uri="{FF2B5EF4-FFF2-40B4-BE49-F238E27FC236}">
                <a16:creationId xmlns:a16="http://schemas.microsoft.com/office/drawing/2014/main" id="{6FD399FA-CEB3-BF4A-9BE4-83183BD3BB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316" y="619638"/>
            <a:ext cx="5497342" cy="6044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03989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1904f23-f0db-4cdc-96f7-390bd55fcee8}" enabled="0" method="" siteId="{11904f23-f0db-4cdc-96f7-390bd55fcee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1793</TotalTime>
  <Words>1304</Words>
  <Application>Microsoft Office PowerPoint</Application>
  <PresentationFormat>Širokoúhlá obrazovka</PresentationFormat>
  <Paragraphs>150</Paragraphs>
  <Slides>12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Trebuchet MS</vt:lpstr>
      <vt:lpstr>Wingdings</vt:lpstr>
      <vt:lpstr>Wingdings 3</vt:lpstr>
      <vt:lpstr>Fazeta</vt:lpstr>
      <vt:lpstr>MSCA Postdoctoral Fellowships 2025</vt:lpstr>
      <vt:lpstr>WHAT is an MSCA-PF</vt:lpstr>
      <vt:lpstr>THE TWO VARIETIES OF PFs</vt:lpstr>
      <vt:lpstr>ELIGIBILITY</vt:lpstr>
      <vt:lpstr>MSCA-PF 2025 TIMELINE</vt:lpstr>
      <vt:lpstr>HOW TO APPLY</vt:lpstr>
      <vt:lpstr>HOW THE P.S.O. CAN HELP YOU</vt:lpstr>
      <vt:lpstr>HOW TO WRITE A GOOD PROPOSAL</vt:lpstr>
      <vt:lpstr>PROPOSAL EVALUATION</vt:lpstr>
      <vt:lpstr>MSCA-PF FUNDING</vt:lpstr>
      <vt:lpstr>… BUT THAT‘s NOT ALL!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Tomáš Lády</dc:creator>
  <cp:lastModifiedBy>Tomáš Lády</cp:lastModifiedBy>
  <cp:revision>25</cp:revision>
  <cp:lastPrinted>1601-01-01T00:00:00Z</cp:lastPrinted>
  <dcterms:created xsi:type="dcterms:W3CDTF">2024-07-18T07:57:32Z</dcterms:created>
  <dcterms:modified xsi:type="dcterms:W3CDTF">2025-02-25T10:08:32Z</dcterms:modified>
</cp:coreProperties>
</file>